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1"/>
  </p:notesMasterIdLst>
  <p:sldIdLst>
    <p:sldId id="256" r:id="rId2"/>
    <p:sldId id="295" r:id="rId3"/>
    <p:sldId id="283" r:id="rId4"/>
    <p:sldId id="296" r:id="rId5"/>
    <p:sldId id="297" r:id="rId6"/>
    <p:sldId id="299" r:id="rId7"/>
    <p:sldId id="302" r:id="rId8"/>
    <p:sldId id="300" r:id="rId9"/>
    <p:sldId id="301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Quicksand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C88B55-FF5C-E996-CF6C-3327CB9A5B28}" v="10" dt="2022-06-29T16:18:20.696"/>
  </p1510:revLst>
</p1510:revInfo>
</file>

<file path=ppt/tableStyles.xml><?xml version="1.0" encoding="utf-8"?>
<a:tblStyleLst xmlns:a="http://schemas.openxmlformats.org/drawingml/2006/main" def="{6AECE35A-EED3-427D-9D60-4F56E8162376}">
  <a:tblStyle styleId="{6AECE35A-EED3-427D-9D60-4F56E81623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26A1B10-B252-4223-B86F-04C9745F295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94694"/>
  </p:normalViewPr>
  <p:slideViewPr>
    <p:cSldViewPr snapToGrid="0" snapToObjects="1">
      <p:cViewPr varScale="1">
        <p:scale>
          <a:sx n="90" d="100"/>
          <a:sy n="90" d="100"/>
        </p:scale>
        <p:origin x="84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Acceptance rates for papers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220-334A-B2B4-D3F8A505ED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220-334A-B2B4-D3F8A505ED5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220-334A-B2B4-D3F8A505ED5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81CE-4D03-AC04-9611B3E1FF7F}"/>
              </c:ext>
            </c:extLst>
          </c:dPt>
          <c:dLbls>
            <c:dLbl>
              <c:idx val="2"/>
              <c:layout>
                <c:manualLayout>
                  <c:x val="0.14413147722264527"/>
                  <c:y val="-0.1410528236950513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20-334A-B2B4-D3F8A505ED5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Full papers</c:v>
                </c:pt>
                <c:pt idx="1">
                  <c:v>Short papers</c:v>
                </c:pt>
                <c:pt idx="2">
                  <c:v>Demos</c:v>
                </c:pt>
                <c:pt idx="3">
                  <c:v>Rejected papers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</c:v>
                </c:pt>
                <c:pt idx="1">
                  <c:v>50</c:v>
                </c:pt>
                <c:pt idx="2">
                  <c:v>5</c:v>
                </c:pt>
                <c:pt idx="3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20-334A-B2B4-D3F8A505ED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19050" cap="flat" cmpd="sng" algn="ctr">
          <a:solidFill>
            <a:schemeClr val="tx1">
              <a:lumMod val="25000"/>
              <a:lumOff val="75000"/>
            </a:schemeClr>
          </a:solidFill>
          <a:round/>
        </a:ln>
        <a:effectLst/>
        <a:sp3d contourW="19050">
          <a:contourClr>
            <a:schemeClr val="tx1">
              <a:lumMod val="25000"/>
              <a:lumOff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full papers</c:v>
                </c:pt>
              </c:strCache>
            </c:strRef>
          </c:tx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cat>
            <c:strRef>
              <c:f>Sheet1!$A$2:$A$16</c:f>
              <c:strCache>
                <c:ptCount val="15"/>
                <c:pt idx="0">
                  <c:v>China</c:v>
                </c:pt>
                <c:pt idx="1">
                  <c:v>USA</c:v>
                </c:pt>
                <c:pt idx="2">
                  <c:v>Brazil</c:v>
                </c:pt>
                <c:pt idx="3">
                  <c:v>Canada</c:v>
                </c:pt>
                <c:pt idx="4">
                  <c:v>Japan</c:v>
                </c:pt>
                <c:pt idx="5">
                  <c:v>India</c:v>
                </c:pt>
                <c:pt idx="6">
                  <c:v>Spain</c:v>
                </c:pt>
                <c:pt idx="7">
                  <c:v>France</c:v>
                </c:pt>
                <c:pt idx="8">
                  <c:v>Italy</c:v>
                </c:pt>
                <c:pt idx="9">
                  <c:v>Austria</c:v>
                </c:pt>
                <c:pt idx="10">
                  <c:v>UK</c:v>
                </c:pt>
                <c:pt idx="11">
                  <c:v>Australia</c:v>
                </c:pt>
                <c:pt idx="12">
                  <c:v>Germany</c:v>
                </c:pt>
                <c:pt idx="13">
                  <c:v>Bangladesh</c:v>
                </c:pt>
                <c:pt idx="14">
                  <c:v>Others (10 more)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56.54</c:v>
                </c:pt>
                <c:pt idx="1">
                  <c:v>2.36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0.66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0.57999999999999996</c:v>
                </c:pt>
                <c:pt idx="12">
                  <c:v>0</c:v>
                </c:pt>
                <c:pt idx="13">
                  <c:v>1</c:v>
                </c:pt>
                <c:pt idx="14">
                  <c:v>1.83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5-9B44-B21C-3F4BD08722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short papers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cat>
            <c:strRef>
              <c:f>Sheet1!$A$2:$A$16</c:f>
              <c:strCache>
                <c:ptCount val="15"/>
                <c:pt idx="0">
                  <c:v>China</c:v>
                </c:pt>
                <c:pt idx="1">
                  <c:v>USA</c:v>
                </c:pt>
                <c:pt idx="2">
                  <c:v>Brazil</c:v>
                </c:pt>
                <c:pt idx="3">
                  <c:v>Canada</c:v>
                </c:pt>
                <c:pt idx="4">
                  <c:v>Japan</c:v>
                </c:pt>
                <c:pt idx="5">
                  <c:v>India</c:v>
                </c:pt>
                <c:pt idx="6">
                  <c:v>Spain</c:v>
                </c:pt>
                <c:pt idx="7">
                  <c:v>France</c:v>
                </c:pt>
                <c:pt idx="8">
                  <c:v>Italy</c:v>
                </c:pt>
                <c:pt idx="9">
                  <c:v>Austria</c:v>
                </c:pt>
                <c:pt idx="10">
                  <c:v>UK</c:v>
                </c:pt>
                <c:pt idx="11">
                  <c:v>Australia</c:v>
                </c:pt>
                <c:pt idx="12">
                  <c:v>Germany</c:v>
                </c:pt>
                <c:pt idx="13">
                  <c:v>Bangladesh</c:v>
                </c:pt>
                <c:pt idx="14">
                  <c:v>Others (10 more)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16.05</c:v>
                </c:pt>
                <c:pt idx="1">
                  <c:v>8</c:v>
                </c:pt>
                <c:pt idx="2">
                  <c:v>2</c:v>
                </c:pt>
                <c:pt idx="3">
                  <c:v>0.7</c:v>
                </c:pt>
                <c:pt idx="4">
                  <c:v>4.4000000000000004</c:v>
                </c:pt>
                <c:pt idx="5">
                  <c:v>0</c:v>
                </c:pt>
                <c:pt idx="6">
                  <c:v>1.2</c:v>
                </c:pt>
                <c:pt idx="7">
                  <c:v>1.2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0.95</c:v>
                </c:pt>
                <c:pt idx="12">
                  <c:v>1</c:v>
                </c:pt>
                <c:pt idx="13">
                  <c:v>0.66</c:v>
                </c:pt>
                <c:pt idx="14">
                  <c:v>5.83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5-9B44-B21C-3F4BD08722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demo</c:v>
                </c:pt>
              </c:strCache>
            </c:strRef>
          </c:tx>
          <c:spPr>
            <a:pattFill prst="ltDnDiag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cat>
            <c:strRef>
              <c:f>Sheet1!$A$2:$A$16</c:f>
              <c:strCache>
                <c:ptCount val="15"/>
                <c:pt idx="0">
                  <c:v>China</c:v>
                </c:pt>
                <c:pt idx="1">
                  <c:v>USA</c:v>
                </c:pt>
                <c:pt idx="2">
                  <c:v>Brazil</c:v>
                </c:pt>
                <c:pt idx="3">
                  <c:v>Canada</c:v>
                </c:pt>
                <c:pt idx="4">
                  <c:v>Japan</c:v>
                </c:pt>
                <c:pt idx="5">
                  <c:v>India</c:v>
                </c:pt>
                <c:pt idx="6">
                  <c:v>Spain</c:v>
                </c:pt>
                <c:pt idx="7">
                  <c:v>France</c:v>
                </c:pt>
                <c:pt idx="8">
                  <c:v>Italy</c:v>
                </c:pt>
                <c:pt idx="9">
                  <c:v>Austria</c:v>
                </c:pt>
                <c:pt idx="10">
                  <c:v>UK</c:v>
                </c:pt>
                <c:pt idx="11">
                  <c:v>Australia</c:v>
                </c:pt>
                <c:pt idx="12">
                  <c:v>Germany</c:v>
                </c:pt>
                <c:pt idx="13">
                  <c:v>Bangladesh</c:v>
                </c:pt>
                <c:pt idx="14">
                  <c:v>Others (10 more)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5-9B44-B21C-3F4BD0872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5421952"/>
        <c:axId val="115423872"/>
        <c:axId val="0"/>
      </c:bar3DChart>
      <c:catAx>
        <c:axId val="11542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423872"/>
        <c:crosses val="autoZero"/>
        <c:auto val="1"/>
        <c:lblAlgn val="ctr"/>
        <c:lblOffset val="100"/>
        <c:noMultiLvlLbl val="0"/>
      </c:catAx>
      <c:valAx>
        <c:axId val="11542387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42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19050" cap="flat" cmpd="sng" algn="ctr">
          <a:solidFill>
            <a:schemeClr val="tx1">
              <a:lumMod val="25000"/>
              <a:lumOff val="75000"/>
            </a:schemeClr>
          </a:solidFill>
          <a:round/>
        </a:ln>
        <a:effectLst/>
        <a:sp3d contourW="19050">
          <a:contourClr>
            <a:schemeClr val="tx1">
              <a:lumMod val="25000"/>
              <a:lumOff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full papers</c:v>
                </c:pt>
              </c:strCache>
            </c:strRef>
          </c:tx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cat>
            <c:strRef>
              <c:f>Sheet1!$A$2:$A$15</c:f>
              <c:strCache>
                <c:ptCount val="14"/>
                <c:pt idx="0">
                  <c:v>REDE</c:v>
                </c:pt>
                <c:pt idx="1">
                  <c:v>ESEKE</c:v>
                </c:pt>
                <c:pt idx="2">
                  <c:v>CQA</c:v>
                </c:pt>
                <c:pt idx="3">
                  <c:v>DSML</c:v>
                </c:pt>
                <c:pt idx="4">
                  <c:v>STDP</c:v>
                </c:pt>
                <c:pt idx="5">
                  <c:v>ADPBD</c:v>
                </c:pt>
                <c:pt idx="6">
                  <c:v>KE</c:v>
                </c:pt>
                <c:pt idx="7">
                  <c:v>NLP</c:v>
                </c:pt>
                <c:pt idx="8">
                  <c:v>FSVM</c:v>
                </c:pt>
                <c:pt idx="9">
                  <c:v>SDMP</c:v>
                </c:pt>
                <c:pt idx="10">
                  <c:v>DEMO</c:v>
                </c:pt>
                <c:pt idx="11">
                  <c:v>DMMA</c:v>
                </c:pt>
                <c:pt idx="12">
                  <c:v>IOTS</c:v>
                </c:pt>
                <c:pt idx="13">
                  <c:v>SNRS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</c:v>
                </c:pt>
                <c:pt idx="1">
                  <c:v>1</c:v>
                </c:pt>
                <c:pt idx="2">
                  <c:v>8</c:v>
                </c:pt>
                <c:pt idx="3">
                  <c:v>7</c:v>
                </c:pt>
                <c:pt idx="4">
                  <c:v>6</c:v>
                </c:pt>
                <c:pt idx="5">
                  <c:v>1</c:v>
                </c:pt>
                <c:pt idx="6">
                  <c:v>7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0</c:v>
                </c:pt>
                <c:pt idx="11">
                  <c:v>2</c:v>
                </c:pt>
                <c:pt idx="12">
                  <c:v>7</c:v>
                </c:pt>
                <c:pt idx="1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DC-4436-9F8A-9AE41D5B88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short papers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cat>
            <c:strRef>
              <c:f>Sheet1!$A$2:$A$15</c:f>
              <c:strCache>
                <c:ptCount val="14"/>
                <c:pt idx="0">
                  <c:v>REDE</c:v>
                </c:pt>
                <c:pt idx="1">
                  <c:v>ESEKE</c:v>
                </c:pt>
                <c:pt idx="2">
                  <c:v>CQA</c:v>
                </c:pt>
                <c:pt idx="3">
                  <c:v>DSML</c:v>
                </c:pt>
                <c:pt idx="4">
                  <c:v>STDP</c:v>
                </c:pt>
                <c:pt idx="5">
                  <c:v>ADPBD</c:v>
                </c:pt>
                <c:pt idx="6">
                  <c:v>KE</c:v>
                </c:pt>
                <c:pt idx="7">
                  <c:v>NLP</c:v>
                </c:pt>
                <c:pt idx="8">
                  <c:v>FSVM</c:v>
                </c:pt>
                <c:pt idx="9">
                  <c:v>SDMP</c:v>
                </c:pt>
                <c:pt idx="10">
                  <c:v>DEMO</c:v>
                </c:pt>
                <c:pt idx="11">
                  <c:v>DMMA</c:v>
                </c:pt>
                <c:pt idx="12">
                  <c:v>IOTS</c:v>
                </c:pt>
                <c:pt idx="13">
                  <c:v>SNRS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9</c:v>
                </c:pt>
                <c:pt idx="10">
                  <c:v>0</c:v>
                </c:pt>
                <c:pt idx="11">
                  <c:v>4</c:v>
                </c:pt>
                <c:pt idx="12">
                  <c:v>6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DC-4436-9F8A-9AE41D5B88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demo</c:v>
                </c:pt>
              </c:strCache>
            </c:strRef>
          </c:tx>
          <c:spPr>
            <a:pattFill prst="ltDnDiag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cat>
            <c:strRef>
              <c:f>Sheet1!$A$2:$A$15</c:f>
              <c:strCache>
                <c:ptCount val="14"/>
                <c:pt idx="0">
                  <c:v>REDE</c:v>
                </c:pt>
                <c:pt idx="1">
                  <c:v>ESEKE</c:v>
                </c:pt>
                <c:pt idx="2">
                  <c:v>CQA</c:v>
                </c:pt>
                <c:pt idx="3">
                  <c:v>DSML</c:v>
                </c:pt>
                <c:pt idx="4">
                  <c:v>STDP</c:v>
                </c:pt>
                <c:pt idx="5">
                  <c:v>ADPBD</c:v>
                </c:pt>
                <c:pt idx="6">
                  <c:v>KE</c:v>
                </c:pt>
                <c:pt idx="7">
                  <c:v>NLP</c:v>
                </c:pt>
                <c:pt idx="8">
                  <c:v>FSVM</c:v>
                </c:pt>
                <c:pt idx="9">
                  <c:v>SDMP</c:v>
                </c:pt>
                <c:pt idx="10">
                  <c:v>DEMO</c:v>
                </c:pt>
                <c:pt idx="11">
                  <c:v>DMMA</c:v>
                </c:pt>
                <c:pt idx="12">
                  <c:v>IOTS</c:v>
                </c:pt>
                <c:pt idx="13">
                  <c:v>SNRS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DC-4436-9F8A-9AE41D5B8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0388608"/>
        <c:axId val="36766464"/>
        <c:axId val="0"/>
      </c:bar3DChart>
      <c:catAx>
        <c:axId val="12038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6464"/>
        <c:crosses val="autoZero"/>
        <c:auto val="1"/>
        <c:lblAlgn val="ctr"/>
        <c:lblOffset val="100"/>
        <c:noMultiLvlLbl val="0"/>
      </c:catAx>
      <c:valAx>
        <c:axId val="3676646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38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0.42307</cdr:x>
      <cdr:y>0.10432</cdr:y>
    </cdr:to>
    <cdr:sp macro="" textlink="">
      <cdr:nvSpPr>
        <cdr:cNvPr id="2" name="テキスト ボックス 12"/>
        <cdr:cNvSpPr txBox="1"/>
      </cdr:nvSpPr>
      <cdr:spPr>
        <a:xfrm xmlns:a="http://schemas.openxmlformats.org/drawingml/2006/main">
          <a:off x="0" y="0"/>
          <a:ext cx="2648482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/>
            <a:t>170 papers submitted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7663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1071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b92539d425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b92539d425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9104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b92539d42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b92539d42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7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b92539d425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b92539d425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8844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6431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19175" y="2233519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cxnSp>
        <p:nvCxnSpPr>
          <p:cNvPr id="11" name="Google Shape;11;p2"/>
          <p:cNvCxnSpPr>
            <a:stCxn id="12" idx="4"/>
          </p:cNvCxnSpPr>
          <p:nvPr/>
        </p:nvCxnSpPr>
        <p:spPr>
          <a:xfrm>
            <a:off x="939750" y="2832475"/>
            <a:ext cx="0" cy="23109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845250" y="2643475"/>
            <a:ext cx="189000" cy="189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2" name="Google Shape;52;p8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8"/>
          <p:cNvSpPr/>
          <p:nvPr/>
        </p:nvSpPr>
        <p:spPr>
          <a:xfrm>
            <a:off x="874396" y="605794"/>
            <a:ext cx="142500" cy="1425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65498" y="1086799"/>
            <a:ext cx="68580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◦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▫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t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1326609" y="2571750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SEKE 2022</a:t>
            </a:r>
            <a:br>
              <a:rPr lang="en" dirty="0"/>
            </a:br>
            <a:r>
              <a:rPr lang="es-ES" sz="2000" dirty="0"/>
              <a:t>KSIR Virtual Conference Center, Pittsburgh, USA</a:t>
            </a:r>
            <a:br>
              <a:rPr lang="es-ES" sz="2000" dirty="0"/>
            </a:br>
            <a:r>
              <a:rPr lang="es-ES" sz="2000" dirty="0"/>
              <a:t>July 1 - 10, 2022</a:t>
            </a:r>
            <a:br>
              <a:rPr lang="es-ES" sz="2000" dirty="0"/>
            </a:br>
            <a:endParaRPr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8DBFC4-D7B6-DE45-8A51-4C7BBEC90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9" b="11875"/>
          <a:stretch/>
        </p:blipFill>
        <p:spPr bwMode="auto">
          <a:xfrm>
            <a:off x="0" y="0"/>
            <a:ext cx="9144000" cy="241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4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Welcome from the Conference Chairs</a:t>
            </a:r>
            <a:endParaRPr b="1" dirty="0"/>
          </a:p>
        </p:txBody>
      </p:sp>
      <p:sp>
        <p:nvSpPr>
          <p:cNvPr id="540" name="Google Shape;540;p44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8" name="Google Shape;541;p44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21" y="1531375"/>
            <a:ext cx="1449704" cy="148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Google Shape;543;p44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050" y="1531375"/>
            <a:ext cx="1428724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Google Shape;542;p44"/>
          <p:cNvSpPr txBox="1"/>
          <p:nvPr/>
        </p:nvSpPr>
        <p:spPr>
          <a:xfrm>
            <a:off x="1261073" y="323295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Kazuhiro Ogata</a:t>
            </a:r>
            <a:br>
              <a:rPr lang="en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" sz="8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CONFERENCE CHAIR</a:t>
            </a:r>
            <a:endParaRPr sz="800"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JAIST</a:t>
            </a: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Japan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" name="Google Shape;544;p44"/>
          <p:cNvSpPr txBox="1"/>
          <p:nvPr/>
        </p:nvSpPr>
        <p:spPr>
          <a:xfrm>
            <a:off x="3221050" y="323295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Lan Lin</a:t>
            </a:r>
            <a:br>
              <a:rPr lang="en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" sz="8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CONFERENCE CO-CHAIR</a:t>
            </a:r>
            <a:endParaRPr sz="800"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 algn="ctr">
              <a:spcBef>
                <a:spcPts val="400"/>
              </a:spcBef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Ball State University,</a:t>
            </a:r>
          </a:p>
          <a:p>
            <a:pPr lvl="0" algn="ctr">
              <a:spcBef>
                <a:spcPts val="400"/>
              </a:spcBef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USA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44382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9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Where are we?</a:t>
            </a:r>
            <a:endParaRPr b="1" dirty="0"/>
          </a:p>
        </p:txBody>
      </p:sp>
      <p:sp>
        <p:nvSpPr>
          <p:cNvPr id="408" name="Google Shape;408;p39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409" name="Google Shape;409;p39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228600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9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86;p14">
            <a:extLst>
              <a:ext uri="{FF2B5EF4-FFF2-40B4-BE49-F238E27FC236}">
                <a16:creationId xmlns:a16="http://schemas.microsoft.com/office/drawing/2014/main" id="{EE308677-252C-AE42-9BC6-A2275DE13584}"/>
              </a:ext>
            </a:extLst>
          </p:cNvPr>
          <p:cNvSpPr txBox="1">
            <a:spLocks/>
          </p:cNvSpPr>
          <p:nvPr/>
        </p:nvSpPr>
        <p:spPr>
          <a:xfrm>
            <a:off x="1739919" y="871769"/>
            <a:ext cx="583543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◦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▫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indent="0">
              <a:buFont typeface="Quicksand"/>
              <a:buNone/>
            </a:pPr>
            <a:r>
              <a:rPr lang="es-ES" sz="3600" b="1" dirty="0">
                <a:solidFill>
                  <a:schemeClr val="lt2"/>
                </a:solidFill>
              </a:rPr>
              <a:t>SOFTWARE ENGINEERING</a:t>
            </a:r>
          </a:p>
        </p:txBody>
      </p:sp>
      <p:sp>
        <p:nvSpPr>
          <p:cNvPr id="31" name="Google Shape;86;p14">
            <a:extLst>
              <a:ext uri="{FF2B5EF4-FFF2-40B4-BE49-F238E27FC236}">
                <a16:creationId xmlns:a16="http://schemas.microsoft.com/office/drawing/2014/main" id="{DCF12C53-2B28-C347-9678-CC747EB9D974}"/>
              </a:ext>
            </a:extLst>
          </p:cNvPr>
          <p:cNvSpPr txBox="1">
            <a:spLocks/>
          </p:cNvSpPr>
          <p:nvPr/>
        </p:nvSpPr>
        <p:spPr>
          <a:xfrm>
            <a:off x="1963061" y="4225206"/>
            <a:ext cx="625275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◦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▫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indent="0">
              <a:buFont typeface="Quicksand"/>
              <a:buNone/>
            </a:pPr>
            <a:r>
              <a:rPr lang="es-ES" sz="3600" b="1" dirty="0">
                <a:solidFill>
                  <a:schemeClr val="lt2"/>
                </a:solidFill>
              </a:rPr>
              <a:t>KNOWLEDGE ENGINEERING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013DD24-D3A2-B049-8387-067903FAF57A}"/>
              </a:ext>
            </a:extLst>
          </p:cNvPr>
          <p:cNvSpPr/>
          <p:nvPr/>
        </p:nvSpPr>
        <p:spPr>
          <a:xfrm>
            <a:off x="2642422" y="1465897"/>
            <a:ext cx="441659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SEKE and Education </a:t>
            </a:r>
          </a:p>
          <a:p>
            <a:pPr algn="ctr"/>
            <a:r>
              <a:rPr lang="en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(panel </a:t>
            </a:r>
            <a:r>
              <a:rPr 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July 2 8am-9am New York EST)</a:t>
            </a:r>
            <a:endParaRPr lang="es-ES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ctángulo 32">
            <a:extLst>
              <a:ext uri="{FF2B5EF4-FFF2-40B4-BE49-F238E27FC236}">
                <a16:creationId xmlns:a16="http://schemas.microsoft.com/office/drawing/2014/main" id="{0013DD24-D3A2-B049-8387-067903FAF57A}"/>
              </a:ext>
            </a:extLst>
          </p:cNvPr>
          <p:cNvSpPr/>
          <p:nvPr/>
        </p:nvSpPr>
        <p:spPr>
          <a:xfrm>
            <a:off x="1331734" y="2464521"/>
            <a:ext cx="71721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The Essential Structure of Software</a:t>
            </a:r>
            <a:endParaRPr lang="en-US" sz="3000" b="1" dirty="0">
              <a:solidFill>
                <a:schemeClr val="accent1">
                  <a:lumMod val="60000"/>
                  <a:lumOff val="40000"/>
                </a:schemeClr>
              </a:solidFill>
              <a:latin typeface="Quicksand"/>
              <a:sym typeface="Quicksand"/>
            </a:endParaRPr>
          </a:p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(by Daniel Jackson, July 1 8:10am-9:00am New York EST)</a:t>
            </a:r>
            <a:endParaRPr lang="es-E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ángulo 32">
            <a:extLst>
              <a:ext uri="{FF2B5EF4-FFF2-40B4-BE49-F238E27FC236}">
                <a16:creationId xmlns:a16="http://schemas.microsoft.com/office/drawing/2014/main" id="{0013DD24-D3A2-B049-8387-067903FAF57A}"/>
              </a:ext>
            </a:extLst>
          </p:cNvPr>
          <p:cNvSpPr/>
          <p:nvPr/>
        </p:nvSpPr>
        <p:spPr>
          <a:xfrm>
            <a:off x="1484134" y="3355518"/>
            <a:ext cx="71721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Conceptual Software and Quantum Software </a:t>
            </a:r>
          </a:p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Quicksand"/>
                <a:sym typeface="Quicksand"/>
              </a:rPr>
              <a:t>(panel, July 1 9:00am-9:40am New York EST)</a:t>
            </a:r>
            <a:endParaRPr lang="es-E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6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4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b="1" dirty="0"/>
              <a:t>Welcome from the Program Committee Chairs</a:t>
            </a:r>
            <a:endParaRPr b="1" dirty="0"/>
          </a:p>
        </p:txBody>
      </p:sp>
      <p:sp>
        <p:nvSpPr>
          <p:cNvPr id="540" name="Google Shape;540;p44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542" name="Google Shape;542;p44"/>
          <p:cNvSpPr txBox="1"/>
          <p:nvPr/>
        </p:nvSpPr>
        <p:spPr>
          <a:xfrm>
            <a:off x="1241325" y="31504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Rong Peng</a:t>
            </a:r>
            <a:br>
              <a:rPr lang="en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PC CHAIR</a:t>
            </a:r>
            <a:endParaRPr sz="800"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Wuhan University</a:t>
            </a: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China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FF0ADC-EA10-412D-AE6F-277B7CBF2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565" y="1292359"/>
            <a:ext cx="1188720" cy="1728216"/>
          </a:xfrm>
          <a:prstGeom prst="rect">
            <a:avLst/>
          </a:prstGeom>
        </p:spPr>
      </p:pic>
      <p:sp>
        <p:nvSpPr>
          <p:cNvPr id="10" name="Google Shape;542;p44">
            <a:extLst>
              <a:ext uri="{FF2B5EF4-FFF2-40B4-BE49-F238E27FC236}">
                <a16:creationId xmlns:a16="http://schemas.microsoft.com/office/drawing/2014/main" id="{E3D4BC27-1182-4450-ABD9-AFDF996DB9D5}"/>
              </a:ext>
            </a:extLst>
          </p:cNvPr>
          <p:cNvSpPr txBox="1"/>
          <p:nvPr/>
        </p:nvSpPr>
        <p:spPr>
          <a:xfrm>
            <a:off x="3717696" y="3150400"/>
            <a:ext cx="1708608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Carlos E. Pantoja</a:t>
            </a:r>
          </a:p>
          <a:p>
            <a:pPr lvl="0" algn="ctr"/>
            <a:r>
              <a:rPr lang="en-US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900" dirty="0">
                <a:solidFill>
                  <a:schemeClr val="accent5"/>
                </a:solidFill>
                <a:latin typeface="Quicksand"/>
                <a:sym typeface="Quicksand"/>
              </a:rPr>
              <a:t>PC CO-CHAIR</a:t>
            </a:r>
          </a:p>
          <a:p>
            <a:pPr lvl="0" algn="ctr">
              <a:spcBef>
                <a:spcPts val="400"/>
              </a:spcBef>
            </a:pPr>
            <a:r>
              <a:rPr lang="en-US" altLang="zh-CN" sz="900" dirty="0">
                <a:solidFill>
                  <a:schemeClr val="accent5"/>
                </a:solidFill>
                <a:latin typeface="Quicksand"/>
                <a:sym typeface="Quicksand"/>
              </a:rPr>
              <a:t>Federal Center for Technological Education </a:t>
            </a:r>
          </a:p>
          <a:p>
            <a:pPr lvl="0" algn="ctr">
              <a:spcBef>
                <a:spcPts val="400"/>
              </a:spcBef>
            </a:pPr>
            <a:r>
              <a:rPr lang="en-US" altLang="zh-CN" sz="900" dirty="0">
                <a:solidFill>
                  <a:schemeClr val="accent5"/>
                </a:solidFill>
                <a:latin typeface="Quicksand"/>
                <a:sym typeface="Quicksand"/>
              </a:rPr>
              <a:t>Brazil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" name="Google Shape;542;p44">
            <a:extLst>
              <a:ext uri="{FF2B5EF4-FFF2-40B4-BE49-F238E27FC236}">
                <a16:creationId xmlns:a16="http://schemas.microsoft.com/office/drawing/2014/main" id="{F4FE10F6-FC07-4C4B-96E9-17ACEE242DF2}"/>
              </a:ext>
            </a:extLst>
          </p:cNvPr>
          <p:cNvSpPr txBox="1"/>
          <p:nvPr/>
        </p:nvSpPr>
        <p:spPr>
          <a:xfrm>
            <a:off x="6272547" y="3160035"/>
            <a:ext cx="1708608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sz="1200" b="1" dirty="0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</a:rPr>
              <a:t>Pankaj Kamthan</a:t>
            </a:r>
          </a:p>
          <a:p>
            <a:pPr lvl="0" algn="ctr"/>
            <a:r>
              <a:rPr lang="en-US" sz="900" dirty="0">
                <a:solidFill>
                  <a:schemeClr val="accent5"/>
                </a:solidFill>
                <a:latin typeface="Quicksand"/>
                <a:sym typeface="Quicksand"/>
              </a:rPr>
              <a:t>PC CO-CHAIR</a:t>
            </a:r>
          </a:p>
          <a:p>
            <a:pPr lvl="0" algn="ctr">
              <a:spcBef>
                <a:spcPts val="400"/>
              </a:spcBef>
            </a:pPr>
            <a:r>
              <a:rPr lang="en-US" altLang="zh-CN" sz="900" dirty="0">
                <a:solidFill>
                  <a:schemeClr val="accent5"/>
                </a:solidFill>
                <a:latin typeface="Quicksand"/>
                <a:sym typeface="Quicksand"/>
              </a:rPr>
              <a:t>Concordia University</a:t>
            </a:r>
          </a:p>
          <a:p>
            <a:pPr lvl="0" algn="ctr">
              <a:spcBef>
                <a:spcPts val="400"/>
              </a:spcBef>
            </a:pPr>
            <a:r>
              <a:rPr lang="en-US" altLang="zh-CN" sz="900" dirty="0">
                <a:solidFill>
                  <a:schemeClr val="accent5"/>
                </a:solidFill>
                <a:latin typeface="Quicksand"/>
                <a:sym typeface="Quicksand"/>
              </a:rPr>
              <a:t>Canada</a:t>
            </a:r>
            <a:endParaRPr dirty="0">
              <a:solidFill>
                <a:schemeClr val="accent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815" y="1785065"/>
            <a:ext cx="1370071" cy="1235510"/>
          </a:xfrm>
          <a:prstGeom prst="rect">
            <a:avLst/>
          </a:prstGeom>
        </p:spPr>
      </p:pic>
      <p:pic>
        <p:nvPicPr>
          <p:cNvPr id="4" name="Imagem 4" descr="Uma imagem com pessoa, homem, camisola&#10;&#10;Descrição gerada automaticamente">
            <a:extLst>
              <a:ext uri="{FF2B5EF4-FFF2-40B4-BE49-F238E27FC236}">
                <a16:creationId xmlns:a16="http://schemas.microsoft.com/office/drawing/2014/main" id="{C5800C29-6B59-87AF-27CD-9F3DDD9852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548" t="20000" r="12057" b="20604"/>
          <a:stretch/>
        </p:blipFill>
        <p:spPr>
          <a:xfrm>
            <a:off x="3817360" y="1318346"/>
            <a:ext cx="1555859" cy="172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8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1D8DAE-D53D-F24E-AA09-EE9F0945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Acceptance rates for papers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9556DE2-7C8C-F447-B605-7EBD8872FE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5</a:t>
            </a:fld>
            <a:endParaRPr lang="es-ES"/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3392622268"/>
              </p:ext>
            </p:extLst>
          </p:nvPr>
        </p:nvGraphicFramePr>
        <p:xfrm>
          <a:off x="1763288" y="1074381"/>
          <a:ext cx="6260187" cy="383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5077010" y="166800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67 full papers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96438" y="3508363"/>
            <a:ext cx="1963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50 short papers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98928" y="1635137"/>
            <a:ext cx="1295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48 rejects</a:t>
            </a:r>
          </a:p>
        </p:txBody>
      </p:sp>
      <p:sp>
        <p:nvSpPr>
          <p:cNvPr id="8" name="テキスト ボックス 5">
            <a:extLst>
              <a:ext uri="{FF2B5EF4-FFF2-40B4-BE49-F238E27FC236}">
                <a16:creationId xmlns:a16="http://schemas.microsoft.com/office/drawing/2014/main" id="{225A6843-1BD0-43AC-9EA8-032965591936}"/>
              </a:ext>
            </a:extLst>
          </p:cNvPr>
          <p:cNvSpPr txBox="1"/>
          <p:nvPr/>
        </p:nvSpPr>
        <p:spPr>
          <a:xfrm>
            <a:off x="2175652" y="279202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5 Demos</a:t>
            </a:r>
          </a:p>
        </p:txBody>
      </p:sp>
    </p:spTree>
    <p:extLst>
      <p:ext uri="{BB962C8B-B14F-4D97-AF65-F5344CB8AC3E}">
        <p14:creationId xmlns:p14="http://schemas.microsoft.com/office/powerpoint/2010/main" val="156067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Diversity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838701050"/>
              </p:ext>
            </p:extLst>
          </p:nvPr>
        </p:nvGraphicFramePr>
        <p:xfrm>
          <a:off x="985143" y="722149"/>
          <a:ext cx="7538014" cy="4248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358304" y="1221994"/>
            <a:ext cx="5164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If a paper has three authors such that two are from country/region A and one is from country/region B, then 0.66 is given to A and 0.33 is given to B.</a:t>
            </a:r>
          </a:p>
        </p:txBody>
      </p:sp>
    </p:spTree>
    <p:extLst>
      <p:ext uri="{BB962C8B-B14F-4D97-AF65-F5344CB8AC3E}">
        <p14:creationId xmlns:p14="http://schemas.microsoft.com/office/powerpoint/2010/main" val="2209690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02F157-2626-4D47-8ADA-CA36B9BEF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Themes of papers</a:t>
            </a:r>
            <a:endParaRPr lang="zh-CN" altLang="en-US" b="1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CF6B2B0-4CCB-48AB-B181-DB540FF25A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graphicFrame>
        <p:nvGraphicFramePr>
          <p:cNvPr id="10" name="グラフ 3">
            <a:extLst>
              <a:ext uri="{FF2B5EF4-FFF2-40B4-BE49-F238E27FC236}">
                <a16:creationId xmlns:a16="http://schemas.microsoft.com/office/drawing/2014/main" id="{A844A4F5-8BBA-1DBA-FBEE-F70C2A1A47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3369874"/>
              </p:ext>
            </p:extLst>
          </p:nvPr>
        </p:nvGraphicFramePr>
        <p:xfrm>
          <a:off x="985143" y="722149"/>
          <a:ext cx="7538014" cy="4248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1899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Acknowledgements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5" name="Google Shape;109;p17"/>
          <p:cNvSpPr txBox="1">
            <a:spLocks/>
          </p:cNvSpPr>
          <p:nvPr/>
        </p:nvSpPr>
        <p:spPr>
          <a:xfrm>
            <a:off x="1165498" y="1158072"/>
            <a:ext cx="7807052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All authors of the papers/demos submitted to SEKE 2022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The distinguished invited keynote speaker: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altLang="zh-CN" sz="1700" dirty="0">
                <a:solidFill>
                  <a:schemeClr val="bg1"/>
                </a:solidFill>
              </a:rPr>
              <a:t>Dr. Daniel Jackson (Massachusetts Institute of Technology, USA) on July 1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altLang="zh-CN" sz="2000" dirty="0">
                <a:solidFill>
                  <a:schemeClr val="bg1"/>
                </a:solidFill>
              </a:rPr>
              <a:t>The distinguished panel chairs: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700" dirty="0">
                <a:solidFill>
                  <a:schemeClr val="bg1"/>
                </a:solidFill>
              </a:rPr>
              <a:t>Dr. </a:t>
            </a:r>
            <a:r>
              <a:rPr lang="en-US" sz="1700" dirty="0" err="1">
                <a:solidFill>
                  <a:schemeClr val="bg1"/>
                </a:solidFill>
              </a:rPr>
              <a:t>Iaakov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Exman</a:t>
            </a:r>
            <a:r>
              <a:rPr lang="en-US" sz="1700" dirty="0">
                <a:solidFill>
                  <a:schemeClr val="bg1"/>
                </a:solidFill>
              </a:rPr>
              <a:t> (Jerusalem College of Engineering, Israel) on July 1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700" dirty="0">
                <a:solidFill>
                  <a:schemeClr val="bg1"/>
                </a:solidFill>
              </a:rPr>
              <a:t>Dr. Pankaj Kamthan (Concordia University, Canada) and Dr. Hironori </a:t>
            </a:r>
            <a:r>
              <a:rPr lang="en-US" sz="1700" dirty="0" err="1">
                <a:solidFill>
                  <a:schemeClr val="bg1"/>
                </a:solidFill>
              </a:rPr>
              <a:t>Washizaki</a:t>
            </a:r>
            <a:r>
              <a:rPr lang="en-US" sz="1700" dirty="0">
                <a:solidFill>
                  <a:schemeClr val="bg1"/>
                </a:solidFill>
              </a:rPr>
              <a:t> (</a:t>
            </a:r>
            <a:r>
              <a:rPr lang="en-US" sz="1700" dirty="0" err="1">
                <a:solidFill>
                  <a:schemeClr val="bg1"/>
                </a:solidFill>
              </a:rPr>
              <a:t>Waseda</a:t>
            </a:r>
            <a:r>
              <a:rPr lang="en-US" sz="1700" dirty="0">
                <a:solidFill>
                  <a:schemeClr val="bg1"/>
                </a:solidFill>
              </a:rPr>
              <a:t> University, Japan) on July 2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All PC members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All the other committee members, chairs, co-chairs and liaisons; especially</a:t>
            </a:r>
          </a:p>
          <a:p>
            <a:pPr marL="76200">
              <a:buClr>
                <a:schemeClr val="accent1"/>
              </a:buClr>
              <a:buSzPts val="2400"/>
            </a:pPr>
            <a:r>
              <a:rPr lang="en-US" sz="1700" dirty="0">
                <a:solidFill>
                  <a:schemeClr val="bg1"/>
                </a:solidFill>
              </a:rPr>
              <a:t>Dr. Shi-</a:t>
            </a:r>
            <a:r>
              <a:rPr lang="en-US" sz="1700" dirty="0" err="1">
                <a:solidFill>
                  <a:schemeClr val="bg1"/>
                </a:solidFill>
              </a:rPr>
              <a:t>Kuo</a:t>
            </a:r>
            <a:r>
              <a:rPr lang="en-US" sz="1700" dirty="0">
                <a:solidFill>
                  <a:schemeClr val="bg1"/>
                </a:solidFill>
              </a:rPr>
              <a:t> Chang, University of Pittsburgh, USA; Steering Committee Chair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KSI staff members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769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Final message of the welcome from PC chairs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6" name="Google Shape;109;p17"/>
          <p:cNvSpPr txBox="1">
            <a:spLocks/>
          </p:cNvSpPr>
          <p:nvPr/>
        </p:nvSpPr>
        <p:spPr>
          <a:xfrm>
            <a:off x="1006748" y="1350296"/>
            <a:ext cx="7807052" cy="24968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We cordially invite you to attend and participate in the two panels, on July 1</a:t>
            </a:r>
            <a:r>
              <a:rPr lang="en-US" sz="2000" baseline="30000" dirty="0">
                <a:solidFill>
                  <a:schemeClr val="bg1"/>
                </a:solidFill>
              </a:rPr>
              <a:t>st</a:t>
            </a:r>
            <a:r>
              <a:rPr lang="en-US" sz="2000" dirty="0">
                <a:solidFill>
                  <a:schemeClr val="bg1"/>
                </a:solidFill>
              </a:rPr>
              <a:t> and July 2</a:t>
            </a:r>
            <a:r>
              <a:rPr lang="en-US" sz="2000" baseline="30000" dirty="0">
                <a:solidFill>
                  <a:schemeClr val="bg1"/>
                </a:solidFill>
              </a:rPr>
              <a:t>nd</a:t>
            </a:r>
            <a:r>
              <a:rPr lang="en-US" sz="2000" dirty="0">
                <a:solidFill>
                  <a:schemeClr val="bg1"/>
                </a:solidFill>
              </a:rPr>
              <a:t>, on relatively new, exciting directions at SEKE.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We very much look forward to seeing all attendees virtually!</a:t>
            </a: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381000">
              <a:buClr>
                <a:schemeClr val="accent1"/>
              </a:buClr>
              <a:buSzPts val="2400"/>
              <a:buFont typeface="Arial"/>
              <a:buChar char="◦"/>
            </a:pPr>
            <a:r>
              <a:rPr lang="en-US" sz="2000" dirty="0">
                <a:solidFill>
                  <a:schemeClr val="bg1"/>
                </a:solidFill>
              </a:rPr>
              <a:t>We wish you successful presentations, very productive discussions, and great networking at SEKE 2022.</a:t>
            </a:r>
          </a:p>
        </p:txBody>
      </p:sp>
    </p:spTree>
    <p:extLst>
      <p:ext uri="{BB962C8B-B14F-4D97-AF65-F5344CB8AC3E}">
        <p14:creationId xmlns:p14="http://schemas.microsoft.com/office/powerpoint/2010/main" val="1793999909"/>
      </p:ext>
    </p:extLst>
  </p:cSld>
  <p:clrMapOvr>
    <a:masterClrMapping/>
  </p:clrMapOvr>
</p:sld>
</file>

<file path=ppt/theme/theme1.xml><?xml version="1.0" encoding="utf-8"?>
<a:theme xmlns:a="http://schemas.openxmlformats.org/drawingml/2006/main" name="Eleanor template">
  <a:themeElements>
    <a:clrScheme name="Custom 347">
      <a:dk1>
        <a:srgbClr val="2E3037"/>
      </a:dk1>
      <a:lt1>
        <a:srgbClr val="FFFFFF"/>
      </a:lt1>
      <a:dk2>
        <a:srgbClr val="666666"/>
      </a:dk2>
      <a:lt2>
        <a:srgbClr val="F3F3F3"/>
      </a:lt2>
      <a:accent1>
        <a:srgbClr val="39C0BA"/>
      </a:accent1>
      <a:accent2>
        <a:srgbClr val="90E6E2"/>
      </a:accent2>
      <a:accent3>
        <a:srgbClr val="F35B69"/>
      </a:accent3>
      <a:accent4>
        <a:srgbClr val="FAB2B9"/>
      </a:accent4>
      <a:accent5>
        <a:srgbClr val="999FA9"/>
      </a:accent5>
      <a:accent6>
        <a:srgbClr val="E2E7EE"/>
      </a:accent6>
      <a:hlink>
        <a:srgbClr val="39C0B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368</Words>
  <Application>Microsoft Office PowerPoint</Application>
  <PresentationFormat>On-screen Show (16:9)</PresentationFormat>
  <Paragraphs>63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Quicksand</vt:lpstr>
      <vt:lpstr>Calibri</vt:lpstr>
      <vt:lpstr>Eleanor template</vt:lpstr>
      <vt:lpstr>SEKE 2022 KSIR Virtual Conference Center, Pittsburgh, USA July 1 - 10, 2022 </vt:lpstr>
      <vt:lpstr>Welcome from the Conference Chairs</vt:lpstr>
      <vt:lpstr>Where are we?</vt:lpstr>
      <vt:lpstr>Welcome from the Program Committee Chairs</vt:lpstr>
      <vt:lpstr>Acceptance rates for papers</vt:lpstr>
      <vt:lpstr>Diversity</vt:lpstr>
      <vt:lpstr>Themes of papers</vt:lpstr>
      <vt:lpstr>Acknowledgements</vt:lpstr>
      <vt:lpstr>Final message of the welcome from PC chairs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SEKE 2022</dc:title>
  <dc:creator>10631</dc:creator>
  <cp:lastModifiedBy>Chang, Shi-Kuo</cp:lastModifiedBy>
  <cp:revision>31</cp:revision>
  <dcterms:modified xsi:type="dcterms:W3CDTF">2022-06-30T00:13:24Z</dcterms:modified>
</cp:coreProperties>
</file>