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58" r:id="rId1"/>
  </p:sldMasterIdLst>
  <p:notesMasterIdLst>
    <p:notesMasterId r:id="rId11"/>
  </p:notesMasterIdLst>
  <p:sldIdLst>
    <p:sldId id="256" r:id="rId2"/>
    <p:sldId id="295" r:id="rId3"/>
    <p:sldId id="283" r:id="rId4"/>
    <p:sldId id="296" r:id="rId5"/>
    <p:sldId id="297" r:id="rId6"/>
    <p:sldId id="299" r:id="rId7"/>
    <p:sldId id="300" r:id="rId8"/>
    <p:sldId id="302" r:id="rId9"/>
    <p:sldId id="301" r:id="rId1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Quicksand" pitchFamily="2" charset="77"/>
      <p:regular r:id="rId16"/>
      <p:bold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AECE35A-EED3-427D-9D60-4F56E8162376}">
  <a:tblStyle styleId="{6AECE35A-EED3-427D-9D60-4F56E816237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C26A1B10-B252-4223-B86F-04C9745F295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68"/>
    <p:restoredTop sz="94708"/>
  </p:normalViewPr>
  <p:slideViewPr>
    <p:cSldViewPr snapToGrid="0" snapToObjects="1">
      <p:cViewPr varScale="1">
        <p:scale>
          <a:sx n="118" d="100"/>
          <a:sy n="118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Acceptance rates for papers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F220-334A-B2B4-D3F8A505ED5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F220-334A-B2B4-D3F8A505ED5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F220-334A-B2B4-D3F8A505ED5B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Full papers</c:v>
                </c:pt>
                <c:pt idx="1">
                  <c:v>Short papers</c:v>
                </c:pt>
                <c:pt idx="2">
                  <c:v>Rejected papers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67</c:v>
                </c:pt>
                <c:pt idx="1">
                  <c:v>45</c:v>
                </c:pt>
                <c:pt idx="2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220-334A-B2B4-D3F8A505ED5B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 w="19050" cap="flat" cmpd="sng" algn="ctr">
          <a:solidFill>
            <a:schemeClr val="tx1">
              <a:lumMod val="25000"/>
              <a:lumOff val="75000"/>
            </a:schemeClr>
          </a:solidFill>
          <a:round/>
        </a:ln>
        <a:effectLst/>
        <a:sp3d contourW="19050">
          <a:contourClr>
            <a:schemeClr val="tx1">
              <a:lumMod val="25000"/>
              <a:lumOff val="7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full papers</c:v>
                </c:pt>
              </c:strCache>
            </c:strRef>
          </c:tx>
          <c:spPr>
            <a:pattFill prst="ltDnDiag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solidFill>
                <a:schemeClr val="accent1"/>
              </a:solidFill>
            </a:ln>
            <a:effectLst/>
            <a:sp3d>
              <a:contourClr>
                <a:schemeClr val="accent1"/>
              </a:contourClr>
            </a:sp3d>
          </c:spPr>
          <c:invertIfNegative val="0"/>
          <c:cat>
            <c:strRef>
              <c:f>Sheet1!$A$2:$A$21</c:f>
              <c:strCache>
                <c:ptCount val="20"/>
                <c:pt idx="0">
                  <c:v>China</c:v>
                </c:pt>
                <c:pt idx="1">
                  <c:v>USA</c:v>
                </c:pt>
                <c:pt idx="2">
                  <c:v>Brazil</c:v>
                </c:pt>
                <c:pt idx="3">
                  <c:v>Canada</c:v>
                </c:pt>
                <c:pt idx="4">
                  <c:v>Japan</c:v>
                </c:pt>
                <c:pt idx="5">
                  <c:v>Tunisia</c:v>
                </c:pt>
                <c:pt idx="6">
                  <c:v>India</c:v>
                </c:pt>
                <c:pt idx="7">
                  <c:v>Spain</c:v>
                </c:pt>
                <c:pt idx="8">
                  <c:v>France</c:v>
                </c:pt>
                <c:pt idx="9">
                  <c:v>Italy</c:v>
                </c:pt>
                <c:pt idx="10">
                  <c:v>Austria</c:v>
                </c:pt>
                <c:pt idx="11">
                  <c:v>UK</c:v>
                </c:pt>
                <c:pt idx="12">
                  <c:v>Portugal</c:v>
                </c:pt>
                <c:pt idx="13">
                  <c:v>Australia</c:v>
                </c:pt>
                <c:pt idx="14">
                  <c:v>Germany</c:v>
                </c:pt>
                <c:pt idx="15">
                  <c:v>Poland</c:v>
                </c:pt>
                <c:pt idx="16">
                  <c:v>Romania</c:v>
                </c:pt>
                <c:pt idx="17">
                  <c:v>Bangladesh</c:v>
                </c:pt>
                <c:pt idx="18">
                  <c:v>UAE</c:v>
                </c:pt>
                <c:pt idx="19">
                  <c:v>Others (10 more)</c:v>
                </c:pt>
              </c:strCache>
            </c:str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43.47</c:v>
                </c:pt>
                <c:pt idx="1">
                  <c:v>4.88</c:v>
                </c:pt>
                <c:pt idx="2">
                  <c:v>3.61</c:v>
                </c:pt>
                <c:pt idx="3">
                  <c:v>2</c:v>
                </c:pt>
                <c:pt idx="4">
                  <c:v>4</c:v>
                </c:pt>
                <c:pt idx="5">
                  <c:v>1</c:v>
                </c:pt>
                <c:pt idx="6">
                  <c:v>0.67</c:v>
                </c:pt>
                <c:pt idx="7">
                  <c:v>1.67</c:v>
                </c:pt>
                <c:pt idx="8">
                  <c:v>2</c:v>
                </c:pt>
                <c:pt idx="9">
                  <c:v>1</c:v>
                </c:pt>
                <c:pt idx="10">
                  <c:v>0.6</c:v>
                </c:pt>
                <c:pt idx="11">
                  <c:v>0</c:v>
                </c:pt>
                <c:pt idx="12">
                  <c:v>0</c:v>
                </c:pt>
                <c:pt idx="13">
                  <c:v>0.53</c:v>
                </c:pt>
                <c:pt idx="14">
                  <c:v>0.75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A5-9B44-B21C-3F4BD08722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short papers</c:v>
                </c:pt>
              </c:strCache>
            </c:strRef>
          </c:tx>
          <c:spPr>
            <a:pattFill prst="ltDnDiag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solidFill>
                <a:schemeClr val="accent2"/>
              </a:solidFill>
            </a:ln>
            <a:effectLst/>
            <a:sp3d>
              <a:contourClr>
                <a:schemeClr val="accent2"/>
              </a:contourClr>
            </a:sp3d>
          </c:spPr>
          <c:invertIfNegative val="0"/>
          <c:cat>
            <c:strRef>
              <c:f>Sheet1!$A$2:$A$21</c:f>
              <c:strCache>
                <c:ptCount val="20"/>
                <c:pt idx="0">
                  <c:v>China</c:v>
                </c:pt>
                <c:pt idx="1">
                  <c:v>USA</c:v>
                </c:pt>
                <c:pt idx="2">
                  <c:v>Brazil</c:v>
                </c:pt>
                <c:pt idx="3">
                  <c:v>Canada</c:v>
                </c:pt>
                <c:pt idx="4">
                  <c:v>Japan</c:v>
                </c:pt>
                <c:pt idx="5">
                  <c:v>Tunisia</c:v>
                </c:pt>
                <c:pt idx="6">
                  <c:v>India</c:v>
                </c:pt>
                <c:pt idx="7">
                  <c:v>Spain</c:v>
                </c:pt>
                <c:pt idx="8">
                  <c:v>France</c:v>
                </c:pt>
                <c:pt idx="9">
                  <c:v>Italy</c:v>
                </c:pt>
                <c:pt idx="10">
                  <c:v>Austria</c:v>
                </c:pt>
                <c:pt idx="11">
                  <c:v>UK</c:v>
                </c:pt>
                <c:pt idx="12">
                  <c:v>Portugal</c:v>
                </c:pt>
                <c:pt idx="13">
                  <c:v>Australia</c:v>
                </c:pt>
                <c:pt idx="14">
                  <c:v>Germany</c:v>
                </c:pt>
                <c:pt idx="15">
                  <c:v>Poland</c:v>
                </c:pt>
                <c:pt idx="16">
                  <c:v>Romania</c:v>
                </c:pt>
                <c:pt idx="17">
                  <c:v>Bangladesh</c:v>
                </c:pt>
                <c:pt idx="18">
                  <c:v>UAE</c:v>
                </c:pt>
                <c:pt idx="19">
                  <c:v>Others (10 more)</c:v>
                </c:pt>
              </c:strCache>
            </c:strRef>
          </c:cat>
          <c:val>
            <c:numRef>
              <c:f>Sheet1!$C$2:$C$21</c:f>
              <c:numCache>
                <c:formatCode>General</c:formatCode>
                <c:ptCount val="20"/>
                <c:pt idx="0">
                  <c:v>17.75</c:v>
                </c:pt>
                <c:pt idx="1">
                  <c:v>5.17</c:v>
                </c:pt>
                <c:pt idx="2">
                  <c:v>0</c:v>
                </c:pt>
                <c:pt idx="3">
                  <c:v>4</c:v>
                </c:pt>
                <c:pt idx="4">
                  <c:v>3</c:v>
                </c:pt>
                <c:pt idx="5">
                  <c:v>0.33</c:v>
                </c:pt>
                <c:pt idx="6">
                  <c:v>1.25</c:v>
                </c:pt>
                <c:pt idx="7">
                  <c:v>2.67</c:v>
                </c:pt>
                <c:pt idx="8">
                  <c:v>3</c:v>
                </c:pt>
                <c:pt idx="9">
                  <c:v>2</c:v>
                </c:pt>
                <c:pt idx="10">
                  <c:v>1</c:v>
                </c:pt>
                <c:pt idx="11">
                  <c:v>1.25</c:v>
                </c:pt>
                <c:pt idx="12">
                  <c:v>1</c:v>
                </c:pt>
                <c:pt idx="13">
                  <c:v>1.25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0.33</c:v>
                </c:pt>
                <c:pt idx="1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A5-9B44-B21C-3F4BD08722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rejects</c:v>
                </c:pt>
              </c:strCache>
            </c:strRef>
          </c:tx>
          <c:spPr>
            <a:pattFill prst="ltDnDiag">
              <a:fgClr>
                <a:schemeClr val="accent3"/>
              </a:fgClr>
              <a:bgClr>
                <a:schemeClr val="accent3">
                  <a:lumMod val="20000"/>
                  <a:lumOff val="80000"/>
                </a:schemeClr>
              </a:bgClr>
            </a:pattFill>
            <a:ln>
              <a:solidFill>
                <a:schemeClr val="accent3"/>
              </a:solidFill>
            </a:ln>
            <a:effectLst/>
            <a:sp3d>
              <a:contourClr>
                <a:schemeClr val="accent3"/>
              </a:contourClr>
            </a:sp3d>
          </c:spPr>
          <c:invertIfNegative val="0"/>
          <c:cat>
            <c:strRef>
              <c:f>Sheet1!$A$2:$A$21</c:f>
              <c:strCache>
                <c:ptCount val="20"/>
                <c:pt idx="0">
                  <c:v>China</c:v>
                </c:pt>
                <c:pt idx="1">
                  <c:v>USA</c:v>
                </c:pt>
                <c:pt idx="2">
                  <c:v>Brazil</c:v>
                </c:pt>
                <c:pt idx="3">
                  <c:v>Canada</c:v>
                </c:pt>
                <c:pt idx="4">
                  <c:v>Japan</c:v>
                </c:pt>
                <c:pt idx="5">
                  <c:v>Tunisia</c:v>
                </c:pt>
                <c:pt idx="6">
                  <c:v>India</c:v>
                </c:pt>
                <c:pt idx="7">
                  <c:v>Spain</c:v>
                </c:pt>
                <c:pt idx="8">
                  <c:v>France</c:v>
                </c:pt>
                <c:pt idx="9">
                  <c:v>Italy</c:v>
                </c:pt>
                <c:pt idx="10">
                  <c:v>Austria</c:v>
                </c:pt>
                <c:pt idx="11">
                  <c:v>UK</c:v>
                </c:pt>
                <c:pt idx="12">
                  <c:v>Portugal</c:v>
                </c:pt>
                <c:pt idx="13">
                  <c:v>Australia</c:v>
                </c:pt>
                <c:pt idx="14">
                  <c:v>Germany</c:v>
                </c:pt>
                <c:pt idx="15">
                  <c:v>Poland</c:v>
                </c:pt>
                <c:pt idx="16">
                  <c:v>Romania</c:v>
                </c:pt>
                <c:pt idx="17">
                  <c:v>Bangladesh</c:v>
                </c:pt>
                <c:pt idx="18">
                  <c:v>UAE</c:v>
                </c:pt>
                <c:pt idx="19">
                  <c:v>Others (10 more)</c:v>
                </c:pt>
              </c:strCache>
            </c:strRef>
          </c:cat>
          <c:val>
            <c:numRef>
              <c:f>Sheet1!$D$2:$D$21</c:f>
              <c:numCache>
                <c:formatCode>General</c:formatCode>
                <c:ptCount val="20"/>
                <c:pt idx="0">
                  <c:v>35</c:v>
                </c:pt>
                <c:pt idx="1">
                  <c:v>9.8699999999999992</c:v>
                </c:pt>
                <c:pt idx="2">
                  <c:v>10.6</c:v>
                </c:pt>
                <c:pt idx="3">
                  <c:v>3.2</c:v>
                </c:pt>
                <c:pt idx="4">
                  <c:v>1</c:v>
                </c:pt>
                <c:pt idx="5">
                  <c:v>6.33</c:v>
                </c:pt>
                <c:pt idx="6">
                  <c:v>5</c:v>
                </c:pt>
                <c:pt idx="7">
                  <c:v>0.67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0.5</c:v>
                </c:pt>
                <c:pt idx="16">
                  <c:v>0.33</c:v>
                </c:pt>
                <c:pt idx="17">
                  <c:v>0</c:v>
                </c:pt>
                <c:pt idx="18">
                  <c:v>0</c:v>
                </c:pt>
                <c:pt idx="19">
                  <c:v>6.17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A5-9B44-B21C-3F4BD08722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13099816"/>
        <c:axId val="413097464"/>
        <c:axId val="0"/>
      </c:bar3DChart>
      <c:catAx>
        <c:axId val="413099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097464"/>
        <c:crosses val="autoZero"/>
        <c:auto val="1"/>
        <c:lblAlgn val="ctr"/>
        <c:lblOffset val="100"/>
        <c:noMultiLvlLbl val="0"/>
      </c:catAx>
      <c:valAx>
        <c:axId val="413097464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099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pattFill prst="ltDn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>
        <a:solidFill>
          <a:schemeClr val="phClr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0.42307</cdr:x>
      <cdr:y>0.10432</cdr:y>
    </cdr:to>
    <cdr:sp macro="" textlink="">
      <cdr:nvSpPr>
        <cdr:cNvPr id="2" name="テキスト ボックス 12"/>
        <cdr:cNvSpPr txBox="1"/>
      </cdr:nvSpPr>
      <cdr:spPr>
        <a:xfrm xmlns:a="http://schemas.openxmlformats.org/drawingml/2006/main">
          <a:off x="-1763288" y="-1074381"/>
          <a:ext cx="2648482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dirty="0"/>
            <a:t>196 papers submitted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3766336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1071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b92539d425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b92539d425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9104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b92539d425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b92539d425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979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b92539d425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b92539d425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8844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319175" y="2233519"/>
            <a:ext cx="66804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cxnSp>
        <p:nvCxnSpPr>
          <p:cNvPr id="11" name="Google Shape;11;p2"/>
          <p:cNvCxnSpPr>
            <a:stCxn id="12" idx="4"/>
          </p:cNvCxnSpPr>
          <p:nvPr/>
        </p:nvCxnSpPr>
        <p:spPr>
          <a:xfrm>
            <a:off x="939750" y="2832475"/>
            <a:ext cx="0" cy="23109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Google Shape;12;p2"/>
          <p:cNvSpPr/>
          <p:nvPr/>
        </p:nvSpPr>
        <p:spPr>
          <a:xfrm>
            <a:off x="845250" y="2643475"/>
            <a:ext cx="189000" cy="1890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1165475" y="549649"/>
            <a:ext cx="6858000" cy="34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52" name="Google Shape;52;p8"/>
          <p:cNvCxnSpPr/>
          <p:nvPr/>
        </p:nvCxnSpPr>
        <p:spPr>
          <a:xfrm>
            <a:off x="945638" y="0"/>
            <a:ext cx="0" cy="51435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3" name="Google Shape;53;p8"/>
          <p:cNvSpPr/>
          <p:nvPr/>
        </p:nvSpPr>
        <p:spPr>
          <a:xfrm>
            <a:off x="874396" y="605794"/>
            <a:ext cx="142500" cy="1425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65475" y="549649"/>
            <a:ext cx="6858000" cy="3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65498" y="1086799"/>
            <a:ext cx="6858000" cy="3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"/>
              <a:buChar char="◦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"/>
              <a:buChar char="▫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"/>
              <a:buChar char="■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●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○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■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●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○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■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4" r:id="rId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>
            <a:spLocks noGrp="1"/>
          </p:cNvSpPr>
          <p:nvPr>
            <p:ph type="ctrTitle"/>
          </p:nvPr>
        </p:nvSpPr>
        <p:spPr>
          <a:xfrm>
            <a:off x="1326609" y="2571750"/>
            <a:ext cx="66804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dirty="0"/>
              <a:t>SEKE 2021</a:t>
            </a:r>
            <a:br>
              <a:rPr lang="en" dirty="0"/>
            </a:br>
            <a:r>
              <a:rPr lang="es-ES" sz="2000" dirty="0"/>
              <a:t>KSIR Virtual </a:t>
            </a:r>
            <a:r>
              <a:rPr lang="es-ES" sz="2000" dirty="0" err="1"/>
              <a:t>Conference</a:t>
            </a:r>
            <a:r>
              <a:rPr lang="es-ES" sz="2000" dirty="0"/>
              <a:t> Center, Pittsburgh, USA</a:t>
            </a:r>
            <a:br>
              <a:rPr lang="es-ES" sz="2000" dirty="0"/>
            </a:br>
            <a:r>
              <a:rPr lang="es-ES" sz="2000" dirty="0" err="1"/>
              <a:t>July</a:t>
            </a:r>
            <a:r>
              <a:rPr lang="es-ES" sz="2000" dirty="0"/>
              <a:t> 1 - 10, 2021</a:t>
            </a:r>
            <a:br>
              <a:rPr lang="es-ES" sz="2000" dirty="0"/>
            </a:br>
            <a:endParaRPr sz="2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98DBFC4-D7B6-DE45-8A51-4C7BBEC905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9" b="11875"/>
          <a:stretch/>
        </p:blipFill>
        <p:spPr bwMode="auto">
          <a:xfrm>
            <a:off x="0" y="0"/>
            <a:ext cx="9144000" cy="2416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44"/>
          <p:cNvSpPr txBox="1">
            <a:spLocks noGrp="1"/>
          </p:cNvSpPr>
          <p:nvPr>
            <p:ph type="title"/>
          </p:nvPr>
        </p:nvSpPr>
        <p:spPr>
          <a:xfrm>
            <a:off x="1165475" y="549649"/>
            <a:ext cx="6858000" cy="34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Welcome from the Conference Chairs</a:t>
            </a:r>
            <a:endParaRPr dirty="0"/>
          </a:p>
        </p:txBody>
      </p:sp>
      <p:sp>
        <p:nvSpPr>
          <p:cNvPr id="540" name="Google Shape;540;p44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542" name="Google Shape;542;p44"/>
          <p:cNvSpPr txBox="1"/>
          <p:nvPr/>
        </p:nvSpPr>
        <p:spPr>
          <a:xfrm>
            <a:off x="1241325" y="31504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Raúl García-Castro</a:t>
            </a:r>
            <a:br>
              <a:rPr lang="en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en" sz="800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CONFERENCE CHAIR</a:t>
            </a:r>
            <a:endParaRPr sz="800" dirty="0">
              <a:solidFill>
                <a:schemeClr val="accent5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Universidad </a:t>
            </a:r>
            <a:r>
              <a:rPr lang="en" sz="900" dirty="0" err="1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Politécnica</a:t>
            </a:r>
            <a:r>
              <a:rPr lang="en" sz="900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 de Madrid</a:t>
            </a: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Spain</a:t>
            </a:r>
            <a:endParaRPr dirty="0">
              <a:solidFill>
                <a:schemeClr val="accent5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ctr" rtl="0">
              <a:spcBef>
                <a:spcPts val="400"/>
              </a:spcBef>
              <a:spcAft>
                <a:spcPts val="400"/>
              </a:spcAft>
              <a:buNone/>
            </a:pPr>
            <a:endParaRPr dirty="0">
              <a:solidFill>
                <a:schemeClr val="accent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543" name="Google Shape;543;p44"/>
          <p:cNvPicPr preferRelativeResize="0"/>
          <p:nvPr/>
        </p:nvPicPr>
        <p:blipFill>
          <a:blip r:embed="rId3"/>
          <a:srcRect t="14875" b="14875"/>
          <a:stretch/>
        </p:blipFill>
        <p:spPr>
          <a:xfrm>
            <a:off x="3216025" y="15313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44" name="Google Shape;544;p44"/>
          <p:cNvSpPr txBox="1"/>
          <p:nvPr/>
        </p:nvSpPr>
        <p:spPr>
          <a:xfrm>
            <a:off x="3221050" y="31504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es-ES" sz="1200" b="1" dirty="0" err="1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Huiqun</a:t>
            </a:r>
            <a:r>
              <a:rPr lang="es-ES" sz="1200" b="1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s-ES" sz="1200" b="1" dirty="0" err="1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Yu</a:t>
            </a:r>
            <a:br>
              <a:rPr lang="en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en" sz="800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CONFERENCE CO-CHAIR</a:t>
            </a:r>
            <a:endParaRPr sz="800" dirty="0">
              <a:solidFill>
                <a:schemeClr val="accent5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algn="ctr">
              <a:spcBef>
                <a:spcPts val="400"/>
              </a:spcBef>
            </a:pPr>
            <a:r>
              <a:rPr lang="es-ES" sz="900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East China </a:t>
            </a:r>
            <a:r>
              <a:rPr lang="es-ES" sz="900" dirty="0" err="1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University</a:t>
            </a:r>
            <a:r>
              <a:rPr lang="es-ES" sz="900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 of </a:t>
            </a:r>
            <a:r>
              <a:rPr lang="es-ES" sz="900" dirty="0" err="1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Science</a:t>
            </a:r>
            <a:r>
              <a:rPr lang="es-ES" sz="900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 and </a:t>
            </a:r>
            <a:r>
              <a:rPr lang="es-ES" sz="900" dirty="0" err="1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Technology</a:t>
            </a:r>
            <a:endParaRPr lang="es-ES" sz="900" dirty="0">
              <a:solidFill>
                <a:schemeClr val="accent5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algn="ctr">
              <a:spcBef>
                <a:spcPts val="400"/>
              </a:spcBef>
            </a:pPr>
            <a:r>
              <a:rPr lang="es-ES" sz="900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China</a:t>
            </a:r>
            <a:endParaRPr dirty="0">
              <a:solidFill>
                <a:schemeClr val="accent5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ctr" rtl="0">
              <a:spcBef>
                <a:spcPts val="400"/>
              </a:spcBef>
              <a:spcAft>
                <a:spcPts val="400"/>
              </a:spcAft>
              <a:buNone/>
            </a:pPr>
            <a:endParaRPr dirty="0">
              <a:solidFill>
                <a:schemeClr val="accent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4" name="Google Shape;541;p44">
            <a:extLst>
              <a:ext uri="{FF2B5EF4-FFF2-40B4-BE49-F238E27FC236}">
                <a16:creationId xmlns:a16="http://schemas.microsoft.com/office/drawing/2014/main" id="{0864780E-E435-B642-938F-581E08D8DA64}"/>
              </a:ext>
            </a:extLst>
          </p:cNvPr>
          <p:cNvPicPr preferRelativeResize="0"/>
          <p:nvPr/>
        </p:nvPicPr>
        <p:blipFill>
          <a:blip r:embed="rId4"/>
          <a:srcRect/>
          <a:stretch/>
        </p:blipFill>
        <p:spPr>
          <a:xfrm>
            <a:off x="1241325" y="1531375"/>
            <a:ext cx="1489200" cy="14892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3829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39"/>
          <p:cNvSpPr txBox="1">
            <a:spLocks noGrp="1"/>
          </p:cNvSpPr>
          <p:nvPr>
            <p:ph type="title"/>
          </p:nvPr>
        </p:nvSpPr>
        <p:spPr>
          <a:xfrm>
            <a:off x="1165475" y="549649"/>
            <a:ext cx="6858000" cy="34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Where are we?</a:t>
            </a:r>
            <a:endParaRPr dirty="0"/>
          </a:p>
        </p:txBody>
      </p:sp>
      <p:sp>
        <p:nvSpPr>
          <p:cNvPr id="408" name="Google Shape;408;p39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409" name="Google Shape;409;p39"/>
          <p:cNvSpPr/>
          <p:nvPr/>
        </p:nvSpPr>
        <p:spPr>
          <a:xfrm>
            <a:off x="0" y="2371028"/>
            <a:ext cx="9144000" cy="1011043"/>
          </a:xfrm>
          <a:custGeom>
            <a:avLst/>
            <a:gdLst/>
            <a:ahLst/>
            <a:cxnLst/>
            <a:rect l="l" t="t" r="r" b="b"/>
            <a:pathLst>
              <a:path w="12192000" h="1348058" extrusionOk="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w="228600" cap="flat" cmpd="sng">
            <a:solidFill>
              <a:schemeClr val="dk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39"/>
          <p:cNvSpPr/>
          <p:nvPr/>
        </p:nvSpPr>
        <p:spPr>
          <a:xfrm>
            <a:off x="0" y="2371028"/>
            <a:ext cx="9144000" cy="1011043"/>
          </a:xfrm>
          <a:custGeom>
            <a:avLst/>
            <a:gdLst/>
            <a:ahLst/>
            <a:cxnLst/>
            <a:rect l="l" t="t" r="r" b="b"/>
            <a:pathLst>
              <a:path w="12192000" h="1348058" extrusionOk="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86;p14">
            <a:extLst>
              <a:ext uri="{FF2B5EF4-FFF2-40B4-BE49-F238E27FC236}">
                <a16:creationId xmlns:a16="http://schemas.microsoft.com/office/drawing/2014/main" id="{EE308677-252C-AE42-9BC6-A2275DE13584}"/>
              </a:ext>
            </a:extLst>
          </p:cNvPr>
          <p:cNvSpPr txBox="1">
            <a:spLocks/>
          </p:cNvSpPr>
          <p:nvPr/>
        </p:nvSpPr>
        <p:spPr>
          <a:xfrm>
            <a:off x="2171719" y="1359514"/>
            <a:ext cx="5835439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"/>
              <a:buChar char="◦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"/>
              <a:buChar char="▫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"/>
              <a:buChar char="■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●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○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■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●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○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■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pPr marL="0" indent="0">
              <a:buFont typeface="Quicksand"/>
              <a:buNone/>
            </a:pPr>
            <a:r>
              <a:rPr lang="es-ES" sz="3600" b="1" dirty="0">
                <a:solidFill>
                  <a:schemeClr val="lt2"/>
                </a:solidFill>
              </a:rPr>
              <a:t>SOFTWARE ENGINEERING</a:t>
            </a:r>
          </a:p>
        </p:txBody>
      </p:sp>
      <p:sp>
        <p:nvSpPr>
          <p:cNvPr id="31" name="Google Shape;86;p14">
            <a:extLst>
              <a:ext uri="{FF2B5EF4-FFF2-40B4-BE49-F238E27FC236}">
                <a16:creationId xmlns:a16="http://schemas.microsoft.com/office/drawing/2014/main" id="{DCF12C53-2B28-C347-9678-CC747EB9D974}"/>
              </a:ext>
            </a:extLst>
          </p:cNvPr>
          <p:cNvSpPr txBox="1">
            <a:spLocks/>
          </p:cNvSpPr>
          <p:nvPr/>
        </p:nvSpPr>
        <p:spPr>
          <a:xfrm>
            <a:off x="1963061" y="3762301"/>
            <a:ext cx="6252754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"/>
              <a:buChar char="◦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"/>
              <a:buChar char="▫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"/>
              <a:buChar char="■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●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○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■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●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○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■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pPr marL="0" indent="0">
              <a:buFont typeface="Quicksand"/>
              <a:buNone/>
            </a:pPr>
            <a:r>
              <a:rPr lang="es-ES" sz="3600" b="1" dirty="0">
                <a:solidFill>
                  <a:schemeClr val="lt2"/>
                </a:solidFill>
              </a:rPr>
              <a:t>KNOWLEDGE ENGINEERING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1B8E937-F73C-7449-B513-8FB4DA71D951}"/>
              </a:ext>
            </a:extLst>
          </p:cNvPr>
          <p:cNvSpPr/>
          <p:nvPr/>
        </p:nvSpPr>
        <p:spPr>
          <a:xfrm>
            <a:off x="3021619" y="2645716"/>
            <a:ext cx="14462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Quicksand"/>
                <a:sym typeface="Quicksand"/>
              </a:rPr>
              <a:t>Big data</a:t>
            </a:r>
            <a:endParaRPr lang="es-ES" sz="1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0013DD24-D3A2-B049-8387-067903FAF57A}"/>
              </a:ext>
            </a:extLst>
          </p:cNvPr>
          <p:cNvSpPr/>
          <p:nvPr/>
        </p:nvSpPr>
        <p:spPr>
          <a:xfrm>
            <a:off x="5262219" y="2648436"/>
            <a:ext cx="16594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Quicksand"/>
                <a:sym typeface="Quicksand"/>
              </a:rPr>
              <a:t>Education</a:t>
            </a:r>
            <a:endParaRPr lang="es-ES" sz="1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866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44"/>
          <p:cNvSpPr txBox="1">
            <a:spLocks noGrp="1"/>
          </p:cNvSpPr>
          <p:nvPr>
            <p:ph type="title"/>
          </p:nvPr>
        </p:nvSpPr>
        <p:spPr>
          <a:xfrm>
            <a:off x="1165475" y="549649"/>
            <a:ext cx="6858000" cy="34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" dirty="0"/>
              <a:t>Welcome from the Program Committee Chairs</a:t>
            </a:r>
            <a:endParaRPr dirty="0"/>
          </a:p>
        </p:txBody>
      </p:sp>
      <p:sp>
        <p:nvSpPr>
          <p:cNvPr id="540" name="Google Shape;540;p44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541" name="Google Shape;541;p44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048" y="1531375"/>
            <a:ext cx="1449704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42" name="Google Shape;542;p44"/>
          <p:cNvSpPr txBox="1"/>
          <p:nvPr/>
        </p:nvSpPr>
        <p:spPr>
          <a:xfrm>
            <a:off x="1241325" y="31504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Kazuhiro Ogata</a:t>
            </a:r>
            <a:br>
              <a:rPr lang="en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en" sz="800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PC CHAIR</a:t>
            </a:r>
            <a:endParaRPr sz="800" dirty="0">
              <a:solidFill>
                <a:schemeClr val="accent5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JAIST</a:t>
            </a: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Japan</a:t>
            </a:r>
            <a:endParaRPr dirty="0">
              <a:solidFill>
                <a:schemeClr val="accent5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ctr" rtl="0">
              <a:spcBef>
                <a:spcPts val="400"/>
              </a:spcBef>
              <a:spcAft>
                <a:spcPts val="400"/>
              </a:spcAft>
              <a:buNone/>
            </a:pPr>
            <a:endParaRPr dirty="0">
              <a:solidFill>
                <a:schemeClr val="accent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543" name="Google Shape;543;p44"/>
          <p:cNvPicPr preferRelativeResize="0"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263" y="1531375"/>
            <a:ext cx="1428724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44" name="Google Shape;544;p44"/>
          <p:cNvSpPr txBox="1"/>
          <p:nvPr/>
        </p:nvSpPr>
        <p:spPr>
          <a:xfrm>
            <a:off x="3221050" y="31504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/>
            <a:r>
              <a:rPr lang="en-US" sz="1200" b="1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Lan Lin</a:t>
            </a:r>
            <a:br>
              <a:rPr lang="en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en" sz="800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PC CO-CHAIR</a:t>
            </a:r>
            <a:endParaRPr sz="800" dirty="0">
              <a:solidFill>
                <a:schemeClr val="accent5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 algn="ctr">
              <a:spcBef>
                <a:spcPts val="400"/>
              </a:spcBef>
            </a:pPr>
            <a:r>
              <a:rPr lang="en-US" sz="900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Ball State University,</a:t>
            </a:r>
          </a:p>
          <a:p>
            <a:pPr lvl="0" algn="ctr">
              <a:spcBef>
                <a:spcPts val="400"/>
              </a:spcBef>
            </a:pPr>
            <a:r>
              <a:rPr lang="en-US" sz="900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USA</a:t>
            </a:r>
            <a:endParaRPr dirty="0">
              <a:solidFill>
                <a:schemeClr val="accent5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ctr" rtl="0">
              <a:spcBef>
                <a:spcPts val="400"/>
              </a:spcBef>
              <a:spcAft>
                <a:spcPts val="400"/>
              </a:spcAft>
              <a:buNone/>
            </a:pPr>
            <a:endParaRPr dirty="0">
              <a:solidFill>
                <a:schemeClr val="accent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  <p:extLst>
      <p:ext uri="{BB962C8B-B14F-4D97-AF65-F5344CB8AC3E}">
        <p14:creationId xmlns:p14="http://schemas.microsoft.com/office/powerpoint/2010/main" val="1934180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1D8DAE-D53D-F24E-AA09-EE9F09453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Acceptance rates for papers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E9556DE2-7C8C-F447-B605-7EBD8872FE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5</a:t>
            </a:fld>
            <a:endParaRPr lang="es-ES"/>
          </a:p>
        </p:txBody>
      </p:sp>
      <p:graphicFrame>
        <p:nvGraphicFramePr>
          <p:cNvPr id="4" name="グラフ 3"/>
          <p:cNvGraphicFramePr/>
          <p:nvPr>
            <p:extLst>
              <p:ext uri="{D42A27DB-BD31-4B8C-83A1-F6EECF244321}">
                <p14:modId xmlns:p14="http://schemas.microsoft.com/office/powerpoint/2010/main" val="560420359"/>
              </p:ext>
            </p:extLst>
          </p:nvPr>
        </p:nvGraphicFramePr>
        <p:xfrm>
          <a:off x="1763288" y="1074381"/>
          <a:ext cx="6260187" cy="383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5077010" y="166800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67 full papers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496438" y="3508363"/>
            <a:ext cx="1963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45 short papers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934881" y="2591971"/>
            <a:ext cx="12955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84 rejects</a:t>
            </a:r>
          </a:p>
        </p:txBody>
      </p:sp>
    </p:spTree>
    <p:extLst>
      <p:ext uri="{BB962C8B-B14F-4D97-AF65-F5344CB8AC3E}">
        <p14:creationId xmlns:p14="http://schemas.microsoft.com/office/powerpoint/2010/main" val="1560672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Diversity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graphicFrame>
        <p:nvGraphicFramePr>
          <p:cNvPr id="4" name="グラフ 3"/>
          <p:cNvGraphicFramePr/>
          <p:nvPr>
            <p:extLst>
              <p:ext uri="{D42A27DB-BD31-4B8C-83A1-F6EECF244321}">
                <p14:modId xmlns:p14="http://schemas.microsoft.com/office/powerpoint/2010/main" val="4215643489"/>
              </p:ext>
            </p:extLst>
          </p:nvPr>
        </p:nvGraphicFramePr>
        <p:xfrm>
          <a:off x="985143" y="722149"/>
          <a:ext cx="7538014" cy="4248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3907004" y="1238990"/>
            <a:ext cx="51648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If a paper has three authors such that two are from country/region A and one is from country/region B, then 0.66 is given to A and 0.33 is given to B.</a:t>
            </a:r>
          </a:p>
        </p:txBody>
      </p:sp>
    </p:spTree>
    <p:extLst>
      <p:ext uri="{BB962C8B-B14F-4D97-AF65-F5344CB8AC3E}">
        <p14:creationId xmlns:p14="http://schemas.microsoft.com/office/powerpoint/2010/main" val="2209690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sp>
        <p:nvSpPr>
          <p:cNvPr id="5" name="Google Shape;109;p17"/>
          <p:cNvSpPr txBox="1">
            <a:spLocks/>
          </p:cNvSpPr>
          <p:nvPr/>
        </p:nvSpPr>
        <p:spPr>
          <a:xfrm>
            <a:off x="1165498" y="1158072"/>
            <a:ext cx="7807052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81000">
              <a:buClr>
                <a:schemeClr val="accent1"/>
              </a:buClr>
              <a:buSzPts val="2400"/>
              <a:buFont typeface="Arial"/>
              <a:buChar char="◦"/>
            </a:pPr>
            <a:r>
              <a:rPr lang="en-US" sz="2000" dirty="0">
                <a:solidFill>
                  <a:schemeClr val="bg1"/>
                </a:solidFill>
              </a:rPr>
              <a:t>All authors of the papers/demos submitted to SEKE 2021</a:t>
            </a:r>
          </a:p>
          <a:p>
            <a:pPr marL="457200" indent="-381000">
              <a:buClr>
                <a:schemeClr val="accent1"/>
              </a:buClr>
              <a:buSzPts val="2400"/>
              <a:buFont typeface="Arial"/>
              <a:buChar char="◦"/>
            </a:pPr>
            <a:r>
              <a:rPr lang="en-US" sz="2000" dirty="0">
                <a:solidFill>
                  <a:schemeClr val="bg1"/>
                </a:solidFill>
              </a:rPr>
              <a:t>The four distinguished invited speakers:</a:t>
            </a:r>
          </a:p>
          <a:p>
            <a:pPr marL="76200" lvl="3">
              <a:buClr>
                <a:schemeClr val="accent1"/>
              </a:buClr>
              <a:buSzPts val="2400"/>
            </a:pPr>
            <a:r>
              <a:rPr lang="en-US" sz="1700" dirty="0">
                <a:solidFill>
                  <a:schemeClr val="bg1"/>
                </a:solidFill>
              </a:rPr>
              <a:t>Dr. Jeff Offutt (George Mason University, USA) on July 1</a:t>
            </a:r>
          </a:p>
          <a:p>
            <a:pPr marL="76200">
              <a:buClr>
                <a:schemeClr val="accent1"/>
              </a:buClr>
              <a:buSzPts val="2400"/>
            </a:pPr>
            <a:r>
              <a:rPr lang="en-US" sz="1700" dirty="0">
                <a:solidFill>
                  <a:schemeClr val="bg1"/>
                </a:solidFill>
              </a:rPr>
              <a:t>Dr. </a:t>
            </a:r>
            <a:r>
              <a:rPr lang="en-US" sz="1700" dirty="0" err="1">
                <a:solidFill>
                  <a:schemeClr val="bg1"/>
                </a:solidFill>
              </a:rPr>
              <a:t>Iaakov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Exman</a:t>
            </a:r>
            <a:r>
              <a:rPr lang="en-US" sz="1700" dirty="0">
                <a:solidFill>
                  <a:schemeClr val="bg1"/>
                </a:solidFill>
              </a:rPr>
              <a:t> (Jerusalem College of Engineering, Israel) on July 2</a:t>
            </a:r>
          </a:p>
          <a:p>
            <a:pPr marL="76200">
              <a:buClr>
                <a:schemeClr val="accent1"/>
              </a:buClr>
              <a:buSzPts val="2400"/>
            </a:pPr>
            <a:r>
              <a:rPr lang="en-US" sz="1700" dirty="0">
                <a:solidFill>
                  <a:schemeClr val="bg1"/>
                </a:solidFill>
              </a:rPr>
              <a:t>Dr. Adrian </a:t>
            </a:r>
            <a:r>
              <a:rPr lang="en-US" sz="1700" dirty="0" err="1">
                <a:solidFill>
                  <a:schemeClr val="bg1"/>
                </a:solidFill>
              </a:rPr>
              <a:t>Riesco</a:t>
            </a:r>
            <a:r>
              <a:rPr lang="en-US" sz="1700" dirty="0">
                <a:solidFill>
                  <a:schemeClr val="bg1"/>
                </a:solidFill>
              </a:rPr>
              <a:t> (Universidad </a:t>
            </a:r>
            <a:r>
              <a:rPr lang="en-US" sz="1700" dirty="0" err="1">
                <a:solidFill>
                  <a:schemeClr val="bg1"/>
                </a:solidFill>
              </a:rPr>
              <a:t>Complutense</a:t>
            </a:r>
            <a:r>
              <a:rPr lang="en-US" sz="1700" dirty="0">
                <a:solidFill>
                  <a:schemeClr val="bg1"/>
                </a:solidFill>
              </a:rPr>
              <a:t> de Madrid, Spain) on July 5</a:t>
            </a:r>
          </a:p>
          <a:p>
            <a:pPr marL="76200">
              <a:buClr>
                <a:schemeClr val="accent1"/>
              </a:buClr>
              <a:buSzPts val="2400"/>
            </a:pPr>
            <a:r>
              <a:rPr lang="en-US" sz="1700" dirty="0">
                <a:solidFill>
                  <a:schemeClr val="bg1"/>
                </a:solidFill>
              </a:rPr>
              <a:t>Dr. Enrique Alba (University of Malaga, Spain) on July 6</a:t>
            </a:r>
          </a:p>
          <a:p>
            <a:pPr marL="457200" indent="-381000">
              <a:buClr>
                <a:schemeClr val="accent1"/>
              </a:buClr>
              <a:buSzPts val="2400"/>
              <a:buFont typeface="Arial"/>
              <a:buChar char="◦"/>
            </a:pPr>
            <a:r>
              <a:rPr lang="en-US" sz="2000" dirty="0">
                <a:solidFill>
                  <a:schemeClr val="bg1"/>
                </a:solidFill>
              </a:rPr>
              <a:t>All PC members</a:t>
            </a:r>
          </a:p>
          <a:p>
            <a:pPr marL="457200" indent="-381000">
              <a:buClr>
                <a:schemeClr val="accent1"/>
              </a:buClr>
              <a:buSzPts val="2400"/>
              <a:buFont typeface="Arial"/>
              <a:buChar char="◦"/>
            </a:pPr>
            <a:r>
              <a:rPr lang="en-US" sz="2000" dirty="0">
                <a:solidFill>
                  <a:schemeClr val="bg1"/>
                </a:solidFill>
              </a:rPr>
              <a:t>All the other committee members, chairs, co-chairs and liaisons; especially</a:t>
            </a:r>
          </a:p>
          <a:p>
            <a:pPr marL="76200">
              <a:buClr>
                <a:schemeClr val="accent1"/>
              </a:buClr>
              <a:buSzPts val="2400"/>
            </a:pPr>
            <a:r>
              <a:rPr lang="en-US" sz="1700" dirty="0">
                <a:solidFill>
                  <a:schemeClr val="bg1"/>
                </a:solidFill>
              </a:rPr>
              <a:t>Dr. Shi-</a:t>
            </a:r>
            <a:r>
              <a:rPr lang="en-US" sz="1700" dirty="0" err="1">
                <a:solidFill>
                  <a:schemeClr val="bg1"/>
                </a:solidFill>
              </a:rPr>
              <a:t>Kuo</a:t>
            </a:r>
            <a:r>
              <a:rPr lang="en-US" sz="1700" dirty="0">
                <a:solidFill>
                  <a:schemeClr val="bg1"/>
                </a:solidFill>
              </a:rPr>
              <a:t> Chang, University of Pittsburgh, USA; Steering Committee Chair</a:t>
            </a:r>
          </a:p>
          <a:p>
            <a:pPr marL="457200" indent="-381000">
              <a:buClr>
                <a:schemeClr val="accent1"/>
              </a:buClr>
              <a:buSzPts val="2400"/>
              <a:buFont typeface="Arial"/>
              <a:buChar char="◦"/>
            </a:pPr>
            <a:r>
              <a:rPr lang="en-US" sz="2000" dirty="0">
                <a:solidFill>
                  <a:schemeClr val="bg1"/>
                </a:solidFill>
              </a:rPr>
              <a:t>KSI staff members</a:t>
            </a:r>
          </a:p>
          <a:p>
            <a:pPr marL="457200" indent="-381000">
              <a:buClr>
                <a:schemeClr val="accent1"/>
              </a:buClr>
              <a:buSzPts val="2400"/>
              <a:buFont typeface="Arial"/>
              <a:buChar char="◦"/>
            </a:pP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769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6CD00-D0AB-9949-91A2-88A59837A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SEKE 2021 Program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14A000-EBCA-564A-BDE0-E956E6571F7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sp>
        <p:nvSpPr>
          <p:cNvPr id="5" name="Google Shape;109;p17">
            <a:extLst>
              <a:ext uri="{FF2B5EF4-FFF2-40B4-BE49-F238E27FC236}">
                <a16:creationId xmlns:a16="http://schemas.microsoft.com/office/drawing/2014/main" id="{5A4E13D3-B364-B24D-848B-05AE853132C3}"/>
              </a:ext>
            </a:extLst>
          </p:cNvPr>
          <p:cNvSpPr txBox="1">
            <a:spLocks/>
          </p:cNvSpPr>
          <p:nvPr/>
        </p:nvSpPr>
        <p:spPr>
          <a:xfrm>
            <a:off x="1165498" y="733525"/>
            <a:ext cx="7807052" cy="41759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81000">
              <a:buClr>
                <a:schemeClr val="accent1"/>
              </a:buClr>
              <a:buSzPts val="2400"/>
              <a:buFont typeface="Arial"/>
              <a:buChar char="◦"/>
            </a:pPr>
            <a:r>
              <a:rPr lang="en-US" sz="2000" dirty="0">
                <a:solidFill>
                  <a:schemeClr val="bg1"/>
                </a:solidFill>
              </a:rPr>
              <a:t>Two Keynotes</a:t>
            </a:r>
          </a:p>
          <a:p>
            <a:pPr marL="76200" lvl="6">
              <a:buClr>
                <a:schemeClr val="accent1"/>
              </a:buClr>
              <a:buSzPts val="2400"/>
            </a:pPr>
            <a:r>
              <a:rPr lang="en-US" sz="1600" dirty="0">
                <a:solidFill>
                  <a:schemeClr val="bg1"/>
                </a:solidFill>
              </a:rPr>
              <a:t>	Dr. Jeff Offutt (George Mason University, USA) on July 1</a:t>
            </a:r>
          </a:p>
          <a:p>
            <a:pPr marL="76200" lvl="4">
              <a:buClr>
                <a:schemeClr val="accent1"/>
              </a:buClr>
              <a:buSzPts val="2400"/>
            </a:pPr>
            <a:r>
              <a:rPr lang="en-US" sz="1600" dirty="0">
                <a:solidFill>
                  <a:schemeClr val="bg1"/>
                </a:solidFill>
              </a:rPr>
              <a:t>	Dr. Adrian </a:t>
            </a:r>
            <a:r>
              <a:rPr lang="en-US" sz="1600" dirty="0" err="1">
                <a:solidFill>
                  <a:schemeClr val="bg1"/>
                </a:solidFill>
              </a:rPr>
              <a:t>Riesco</a:t>
            </a:r>
            <a:r>
              <a:rPr lang="en-US" sz="1600" dirty="0">
                <a:solidFill>
                  <a:schemeClr val="bg1"/>
                </a:solidFill>
              </a:rPr>
              <a:t> (Universidad </a:t>
            </a:r>
            <a:r>
              <a:rPr lang="en-US" sz="1600" dirty="0" err="1">
                <a:solidFill>
                  <a:schemeClr val="bg1"/>
                </a:solidFill>
              </a:rPr>
              <a:t>Complutense</a:t>
            </a:r>
            <a:r>
              <a:rPr lang="en-US" sz="1600" dirty="0">
                <a:solidFill>
                  <a:schemeClr val="bg1"/>
                </a:solidFill>
              </a:rPr>
              <a:t> de Madrid, Spain) on July 5</a:t>
            </a:r>
          </a:p>
          <a:p>
            <a:pPr marL="457200" indent="-381000">
              <a:buClr>
                <a:schemeClr val="accent1"/>
              </a:buClr>
              <a:buSzPts val="2400"/>
              <a:buFont typeface="Arial"/>
              <a:buChar char="◦"/>
            </a:pPr>
            <a:r>
              <a:rPr lang="en-US" sz="2000" dirty="0">
                <a:solidFill>
                  <a:schemeClr val="bg1"/>
                </a:solidFill>
              </a:rPr>
              <a:t>Two Plenary talks</a:t>
            </a:r>
          </a:p>
          <a:p>
            <a:pPr marL="76200">
              <a:buClr>
                <a:schemeClr val="accent1"/>
              </a:buClr>
              <a:buSzPts val="2400"/>
            </a:pPr>
            <a:r>
              <a:rPr lang="en-US" sz="1600" dirty="0">
                <a:solidFill>
                  <a:schemeClr val="bg1"/>
                </a:solidFill>
              </a:rPr>
              <a:t>	Dr. </a:t>
            </a:r>
            <a:r>
              <a:rPr lang="en-US" sz="1600" dirty="0" err="1">
                <a:solidFill>
                  <a:schemeClr val="bg1"/>
                </a:solidFill>
              </a:rPr>
              <a:t>Iaakov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Exman</a:t>
            </a:r>
            <a:r>
              <a:rPr lang="en-US" sz="1600" dirty="0">
                <a:solidFill>
                  <a:schemeClr val="bg1"/>
                </a:solidFill>
              </a:rPr>
              <a:t> (Jerusalem College of Engineering, Israel) on July 2</a:t>
            </a:r>
          </a:p>
          <a:p>
            <a:pPr marL="76200">
              <a:buClr>
                <a:schemeClr val="accent1"/>
              </a:buClr>
              <a:buSzPts val="2400"/>
            </a:pPr>
            <a:r>
              <a:rPr lang="en-US" sz="1600" dirty="0">
                <a:solidFill>
                  <a:schemeClr val="bg1"/>
                </a:solidFill>
              </a:rPr>
              <a:t>	Dr. Enrique Alba (University of Malaga, Spain) on July 6</a:t>
            </a:r>
          </a:p>
          <a:p>
            <a:pPr marL="457200" indent="-381000">
              <a:buClr>
                <a:schemeClr val="accent1"/>
              </a:buClr>
              <a:buSzPts val="2400"/>
              <a:buFont typeface="Arial"/>
              <a:buChar char="◦"/>
            </a:pPr>
            <a:r>
              <a:rPr lang="en-US" sz="2000" dirty="0">
                <a:solidFill>
                  <a:schemeClr val="bg1"/>
                </a:solidFill>
              </a:rPr>
              <a:t>Ten Technical Sessions </a:t>
            </a:r>
          </a:p>
          <a:p>
            <a:pPr marL="76200" lvl="2">
              <a:buClr>
                <a:schemeClr val="accent1"/>
              </a:buClr>
              <a:buSzPts val="2400"/>
            </a:pPr>
            <a:r>
              <a:rPr lang="en-US" sz="2000">
                <a:solidFill>
                  <a:schemeClr val="bg1"/>
                </a:solidFill>
              </a:rPr>
              <a:t>	</a:t>
            </a:r>
            <a:r>
              <a:rPr lang="en-US" sz="1600">
                <a:solidFill>
                  <a:schemeClr val="bg1"/>
                </a:solidFill>
              </a:rPr>
              <a:t>Covering </a:t>
            </a:r>
            <a:r>
              <a:rPr lang="en-US" sz="1600" dirty="0">
                <a:solidFill>
                  <a:schemeClr val="bg1"/>
                </a:solidFill>
              </a:rPr>
              <a:t>a</a:t>
            </a:r>
            <a:r>
              <a:rPr lang="en-US" sz="160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variety of topics in SE and KE</a:t>
            </a:r>
          </a:p>
          <a:p>
            <a:pPr marL="457200" indent="-381000">
              <a:buClr>
                <a:schemeClr val="accent1"/>
              </a:buClr>
              <a:buSzPts val="2400"/>
              <a:buFont typeface="Arial"/>
              <a:buChar char="◦"/>
            </a:pPr>
            <a:r>
              <a:rPr lang="en-US" sz="2000" dirty="0">
                <a:solidFill>
                  <a:schemeClr val="bg1"/>
                </a:solidFill>
              </a:rPr>
              <a:t>Two Special Sessions</a:t>
            </a:r>
          </a:p>
          <a:p>
            <a:pPr marL="76200" lvl="2">
              <a:buClr>
                <a:schemeClr val="accent1"/>
              </a:buClr>
              <a:buSzPts val="2400"/>
            </a:pPr>
            <a:r>
              <a:rPr lang="en-US" sz="2000" dirty="0">
                <a:solidFill>
                  <a:schemeClr val="bg1"/>
                </a:solidFill>
              </a:rPr>
              <a:t>	</a:t>
            </a:r>
            <a:r>
              <a:rPr lang="en-US" sz="1600" dirty="0">
                <a:solidFill>
                  <a:schemeClr val="bg1"/>
                </a:solidFill>
              </a:rPr>
              <a:t>Software Engineering and Knowledge Engineering Education </a:t>
            </a:r>
          </a:p>
          <a:p>
            <a:pPr marL="76200" lvl="2">
              <a:buClr>
                <a:schemeClr val="accent1"/>
              </a:buClr>
              <a:buSzPts val="2400"/>
            </a:pPr>
            <a:r>
              <a:rPr lang="en-US" sz="1600" dirty="0">
                <a:solidFill>
                  <a:schemeClr val="bg1"/>
                </a:solidFill>
              </a:rPr>
              <a:t>	Technical Demos</a:t>
            </a:r>
          </a:p>
          <a:p>
            <a:pPr marL="76200" lvl="2">
              <a:buClr>
                <a:schemeClr val="accent1"/>
              </a:buClr>
              <a:buSzPts val="2400"/>
            </a:pPr>
            <a:endParaRPr lang="en-US" sz="1600" dirty="0">
              <a:solidFill>
                <a:schemeClr val="bg1"/>
              </a:solidFill>
            </a:endParaRPr>
          </a:p>
          <a:p>
            <a:pPr marL="76200" lvl="2">
              <a:buClr>
                <a:schemeClr val="accent1"/>
              </a:buClr>
              <a:buSzPts val="2400"/>
            </a:pPr>
            <a:r>
              <a:rPr lang="en-US" dirty="0">
                <a:solidFill>
                  <a:schemeClr val="bg1"/>
                </a:solidFill>
              </a:rPr>
              <a:t>One or two sessions on each day of July 1 to 10 (8:00am – 11:45am New York EST Time, 2:00pm – 5:45pm Rome Time, or 8:00pm – 11:45pm Beijing Time)</a:t>
            </a:r>
          </a:p>
          <a:p>
            <a:pPr marL="76200" lvl="2">
              <a:buClr>
                <a:schemeClr val="accent1"/>
              </a:buClr>
              <a:buSzPts val="2400"/>
            </a:pPr>
            <a:r>
              <a:rPr lang="en-US" dirty="0">
                <a:solidFill>
                  <a:schemeClr val="bg1"/>
                </a:solidFill>
              </a:rPr>
              <a:t>Conference program: http://</a:t>
            </a:r>
            <a:r>
              <a:rPr lang="en-US" dirty="0" err="1">
                <a:solidFill>
                  <a:schemeClr val="bg1"/>
                </a:solidFill>
              </a:rPr>
              <a:t>ksiresearch.org</a:t>
            </a:r>
            <a:r>
              <a:rPr lang="en-US" dirty="0">
                <a:solidFill>
                  <a:schemeClr val="bg1"/>
                </a:solidFill>
              </a:rPr>
              <a:t>/</a:t>
            </a:r>
            <a:r>
              <a:rPr lang="en-US" dirty="0" err="1">
                <a:solidFill>
                  <a:schemeClr val="bg1"/>
                </a:solidFill>
              </a:rPr>
              <a:t>seke</a:t>
            </a:r>
            <a:r>
              <a:rPr lang="en-US" dirty="0">
                <a:solidFill>
                  <a:schemeClr val="bg1"/>
                </a:solidFill>
              </a:rPr>
              <a:t>/seke21.html</a:t>
            </a:r>
          </a:p>
          <a:p>
            <a:pPr marL="76200" lvl="1">
              <a:buClr>
                <a:schemeClr val="accent1"/>
              </a:buClr>
              <a:buSzPts val="2400"/>
            </a:pP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395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message of the welcome from PC chairs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sp>
        <p:nvSpPr>
          <p:cNvPr id="6" name="Google Shape;109;p17"/>
          <p:cNvSpPr txBox="1">
            <a:spLocks/>
          </p:cNvSpPr>
          <p:nvPr/>
        </p:nvSpPr>
        <p:spPr>
          <a:xfrm>
            <a:off x="1006748" y="1985903"/>
            <a:ext cx="7807052" cy="88429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>
              <a:buClr>
                <a:schemeClr val="accent1"/>
              </a:buClr>
              <a:buSzPts val="2400"/>
            </a:pPr>
            <a:r>
              <a:rPr lang="en-US" sz="2000" dirty="0">
                <a:solidFill>
                  <a:schemeClr val="bg1"/>
                </a:solidFill>
              </a:rPr>
              <a:t>We wish you have productive discussion, great networking and effective virtual presentation to participate in SEKE 2021.</a:t>
            </a:r>
          </a:p>
        </p:txBody>
      </p:sp>
    </p:spTree>
    <p:extLst>
      <p:ext uri="{BB962C8B-B14F-4D97-AF65-F5344CB8AC3E}">
        <p14:creationId xmlns:p14="http://schemas.microsoft.com/office/powerpoint/2010/main" val="1793999909"/>
      </p:ext>
    </p:extLst>
  </p:cSld>
  <p:clrMapOvr>
    <a:masterClrMapping/>
  </p:clrMapOvr>
</p:sld>
</file>

<file path=ppt/theme/theme1.xml><?xml version="1.0" encoding="utf-8"?>
<a:theme xmlns:a="http://schemas.openxmlformats.org/drawingml/2006/main" name="Eleanor template">
  <a:themeElements>
    <a:clrScheme name="Custom 347">
      <a:dk1>
        <a:srgbClr val="2E3037"/>
      </a:dk1>
      <a:lt1>
        <a:srgbClr val="FFFFFF"/>
      </a:lt1>
      <a:dk2>
        <a:srgbClr val="666666"/>
      </a:dk2>
      <a:lt2>
        <a:srgbClr val="F3F3F3"/>
      </a:lt2>
      <a:accent1>
        <a:srgbClr val="39C0BA"/>
      </a:accent1>
      <a:accent2>
        <a:srgbClr val="90E6E2"/>
      </a:accent2>
      <a:accent3>
        <a:srgbClr val="F35B69"/>
      </a:accent3>
      <a:accent4>
        <a:srgbClr val="FAB2B9"/>
      </a:accent4>
      <a:accent5>
        <a:srgbClr val="999FA9"/>
      </a:accent5>
      <a:accent6>
        <a:srgbClr val="E2E7EE"/>
      </a:accent6>
      <a:hlink>
        <a:srgbClr val="39C0BA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422</Words>
  <Application>Microsoft Macintosh PowerPoint</Application>
  <PresentationFormat>On-screen Show (16:9)</PresentationFormat>
  <Paragraphs>63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Quicksand</vt:lpstr>
      <vt:lpstr>Calibri</vt:lpstr>
      <vt:lpstr>Eleanor template</vt:lpstr>
      <vt:lpstr>SEKE 2021 KSIR Virtual Conference Center, Pittsburgh, USA July 1 - 10, 2021 </vt:lpstr>
      <vt:lpstr>Welcome from the Conference Chairs</vt:lpstr>
      <vt:lpstr>Where are we?</vt:lpstr>
      <vt:lpstr>Welcome from the Program Committee Chairs</vt:lpstr>
      <vt:lpstr>Acceptance rates for papers</vt:lpstr>
      <vt:lpstr>Diversity</vt:lpstr>
      <vt:lpstr>Acknowledgements</vt:lpstr>
      <vt:lpstr>SEKE 2021 Program</vt:lpstr>
      <vt:lpstr>Final message of the welcome from PC chairs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SEKE 2021 KSIR Virtual Conference Center, Pittsburgh, USA July 1 - 10, 2021 </dc:title>
  <cp:lastModifiedBy>Microsoft Office User</cp:lastModifiedBy>
  <cp:revision>16</cp:revision>
  <dcterms:modified xsi:type="dcterms:W3CDTF">2021-06-30T16:30:46Z</dcterms:modified>
</cp:coreProperties>
</file>